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erriweather-italic.fntdata"/><Relationship Id="rId10" Type="http://schemas.openxmlformats.org/officeDocument/2006/relationships/slide" Target="slides/slide5.xml"/><Relationship Id="rId32"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3b94f429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3b94f429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3d8392314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3d8392314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d8392314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d8392314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cbb8fe83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3cbb8fe83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d8392314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d8392314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d8392314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d8392314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3d8392314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d8392314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d8392314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d8392314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bb94e3f7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3bb94e3f7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cbb8fe83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cbb8fe83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3d8392314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3d8392314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3d839231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3d839231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bb94e3f78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bb94e3f78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bb94e3f78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3bb94e3f78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3d839231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3d839231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3d8392314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3d8392314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bb94e3f7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bb94e3f7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d8392314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d8392314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3cbb8fe8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3cbb8fe8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3d8392314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3d8392314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3cbb8fe83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3cbb8fe83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440475" y="836600"/>
            <a:ext cx="4239000" cy="2013300"/>
          </a:xfrm>
          <a:prstGeom prst="rect">
            <a:avLst/>
          </a:prstGeom>
          <a:solidFill>
            <a:schemeClr val="lt1"/>
          </a:solidFill>
        </p:spPr>
        <p:txBody>
          <a:bodyPr anchorCtr="0" anchor="t" bIns="91425" lIns="91425" spcFirstLastPara="1" rIns="91425" wrap="square" tIns="91425">
            <a:normAutofit/>
          </a:bodyPr>
          <a:lstStyle>
            <a:lvl1pPr lvl="0" algn="just">
              <a:lnSpc>
                <a:spcPct val="100000"/>
              </a:lnSpc>
              <a:spcBef>
                <a:spcPts val="1200"/>
              </a:spcBef>
              <a:spcAft>
                <a:spcPts val="0"/>
              </a:spcAft>
              <a:buClr>
                <a:schemeClr val="lt2"/>
              </a:buClr>
              <a:buSzPts val="1600"/>
              <a:buNone/>
              <a:defRPr sz="8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hyperlink" Target="http://drive.google.com/file/d/15aZsLd7u0xhVvDlijEnD-ZNcW59bsmY8/view"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1569900" y="321746"/>
            <a:ext cx="6004200" cy="67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            </a:t>
            </a:r>
            <a:r>
              <a:rPr b="1" lang="fr" u="sng"/>
              <a:t>DIAGNOVISION </a:t>
            </a:r>
            <a:endParaRPr b="1" u="sng"/>
          </a:p>
        </p:txBody>
      </p:sp>
      <p:sp>
        <p:nvSpPr>
          <p:cNvPr id="65" name="Google Shape;65;p13"/>
          <p:cNvSpPr txBox="1"/>
          <p:nvPr>
            <p:ph idx="1" type="subTitle"/>
          </p:nvPr>
        </p:nvSpPr>
        <p:spPr>
          <a:xfrm>
            <a:off x="2359775" y="4144660"/>
            <a:ext cx="4242600" cy="738300"/>
          </a:xfrm>
          <a:prstGeom prst="rect">
            <a:avLst/>
          </a:prstGeom>
          <a:solidFill>
            <a:schemeClr val="lt1"/>
          </a:solidFill>
        </p:spPr>
        <p:txBody>
          <a:bodyPr anchorCtr="0" anchor="t" bIns="91425" lIns="91425" spcFirstLastPara="1" rIns="91425" wrap="square" tIns="91425">
            <a:normAutofit fontScale="85000"/>
          </a:bodyPr>
          <a:lstStyle/>
          <a:p>
            <a:pPr indent="0" lvl="0" marL="0" rtl="0" algn="just">
              <a:lnSpc>
                <a:spcPct val="115000"/>
              </a:lnSpc>
              <a:spcBef>
                <a:spcPts val="1800"/>
              </a:spcBef>
              <a:spcAft>
                <a:spcPts val="0"/>
              </a:spcAft>
              <a:buNone/>
            </a:pPr>
            <a:r>
              <a:rPr b="1" i="1" lang="fr" sz="1700" u="sng">
                <a:solidFill>
                  <a:srgbClr val="000000"/>
                </a:solidFill>
                <a:latin typeface="Arial"/>
                <a:ea typeface="Arial"/>
                <a:cs typeface="Arial"/>
                <a:sym typeface="Arial"/>
              </a:rPr>
              <a:t>Autores:</a:t>
            </a:r>
            <a:endParaRPr b="1" i="1" sz="1700" u="sng">
              <a:solidFill>
                <a:srgbClr val="000000"/>
              </a:solidFill>
              <a:latin typeface="Arial"/>
              <a:ea typeface="Arial"/>
              <a:cs typeface="Arial"/>
              <a:sym typeface="Arial"/>
            </a:endParaRPr>
          </a:p>
          <a:p>
            <a:pPr indent="0" lvl="0" marL="0" rtl="0" algn="just">
              <a:lnSpc>
                <a:spcPct val="115000"/>
              </a:lnSpc>
              <a:spcBef>
                <a:spcPts val="1200"/>
              </a:spcBef>
              <a:spcAft>
                <a:spcPts val="1200"/>
              </a:spcAft>
              <a:buNone/>
            </a:pPr>
            <a:r>
              <a:rPr lang="fr" sz="1100">
                <a:solidFill>
                  <a:srgbClr val="000000"/>
                </a:solidFill>
                <a:latin typeface="Arial"/>
                <a:ea typeface="Arial"/>
                <a:cs typeface="Arial"/>
                <a:sym typeface="Arial"/>
              </a:rPr>
              <a:t>Karen Blanco, Dominika Slusna, Miguel Pérez Fraguas, Théotime Brichard</a:t>
            </a:r>
            <a:endParaRPr/>
          </a:p>
        </p:txBody>
      </p:sp>
      <p:pic>
        <p:nvPicPr>
          <p:cNvPr id="66" name="Google Shape;66;p13"/>
          <p:cNvPicPr preferRelativeResize="0"/>
          <p:nvPr/>
        </p:nvPicPr>
        <p:blipFill>
          <a:blip r:embed="rId3">
            <a:alphaModFix/>
          </a:blip>
          <a:stretch>
            <a:fillRect/>
          </a:stretch>
        </p:blipFill>
        <p:spPr>
          <a:xfrm>
            <a:off x="3041225" y="1237600"/>
            <a:ext cx="2668300" cy="2668300"/>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Preprocesamiento de imágenes: 49k files</a:t>
            </a:r>
            <a:endParaRPr/>
          </a:p>
        </p:txBody>
      </p:sp>
      <p:pic>
        <p:nvPicPr>
          <p:cNvPr id="124" name="Google Shape;124;p22"/>
          <p:cNvPicPr preferRelativeResize="0"/>
          <p:nvPr/>
        </p:nvPicPr>
        <p:blipFill>
          <a:blip r:embed="rId3">
            <a:alphaModFix/>
          </a:blip>
          <a:stretch>
            <a:fillRect/>
          </a:stretch>
        </p:blipFill>
        <p:spPr>
          <a:xfrm>
            <a:off x="2005500" y="1620000"/>
            <a:ext cx="4845600" cy="285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Preprocesamiento de texto</a:t>
            </a:r>
            <a:endParaRPr/>
          </a:p>
        </p:txBody>
      </p:sp>
      <p:sp>
        <p:nvSpPr>
          <p:cNvPr id="130" name="Google Shape;130;p23"/>
          <p:cNvSpPr txBox="1"/>
          <p:nvPr/>
        </p:nvSpPr>
        <p:spPr>
          <a:xfrm>
            <a:off x="3908750" y="1785250"/>
            <a:ext cx="5049300" cy="249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fr" sz="1300">
                <a:solidFill>
                  <a:schemeClr val="dk2"/>
                </a:solidFill>
              </a:rPr>
              <a:t>Hallazgos de la sección </a:t>
            </a:r>
            <a:r>
              <a:rPr b="1" i="1" lang="fr" sz="1300">
                <a:solidFill>
                  <a:schemeClr val="dk2"/>
                </a:solidFill>
              </a:rPr>
              <a:t>impression</a:t>
            </a:r>
            <a:r>
              <a:rPr b="1" lang="fr" sz="1300">
                <a:solidFill>
                  <a:schemeClr val="dk2"/>
                </a:solidFill>
              </a:rPr>
              <a:t>:</a:t>
            </a:r>
            <a:endParaRPr b="1" sz="1300">
              <a:solidFill>
                <a:schemeClr val="dk2"/>
              </a:solidFill>
            </a:endParaRPr>
          </a:p>
          <a:p>
            <a:pPr indent="-298450" lvl="0" marL="457200" rtl="0" algn="l">
              <a:lnSpc>
                <a:spcPct val="115000"/>
              </a:lnSpc>
              <a:spcBef>
                <a:spcPts val="1200"/>
              </a:spcBef>
              <a:spcAft>
                <a:spcPts val="0"/>
              </a:spcAft>
              <a:buClr>
                <a:schemeClr val="dk2"/>
              </a:buClr>
              <a:buSzPts val="1100"/>
              <a:buChar char="●"/>
            </a:pPr>
            <a:r>
              <a:rPr lang="fr" sz="1100">
                <a:solidFill>
                  <a:schemeClr val="dk2"/>
                </a:solidFill>
              </a:rPr>
              <a:t>Convertir todo el texto a </a:t>
            </a:r>
            <a:r>
              <a:rPr b="1" lang="fr" sz="1100">
                <a:solidFill>
                  <a:schemeClr val="dk2"/>
                </a:solidFill>
              </a:rPr>
              <a:t>minúsculas</a:t>
            </a:r>
            <a:r>
              <a:rPr lang="fr" sz="1100">
                <a:solidFill>
                  <a:schemeClr val="dk2"/>
                </a:solidFill>
              </a:rPr>
              <a:t> para mantener uniformidad.</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lang="fr" sz="1100">
                <a:solidFill>
                  <a:schemeClr val="dk2"/>
                </a:solidFill>
              </a:rPr>
              <a:t>Eliminar </a:t>
            </a:r>
            <a:r>
              <a:rPr b="1" lang="fr" sz="1100">
                <a:solidFill>
                  <a:schemeClr val="dk2"/>
                </a:solidFill>
              </a:rPr>
              <a:t>enumeraciones</a:t>
            </a:r>
            <a:r>
              <a:rPr lang="fr" sz="1100">
                <a:solidFill>
                  <a:schemeClr val="dk2"/>
                </a:solidFill>
              </a:rPr>
              <a:t> explícitas (ej. </a:t>
            </a:r>
            <a:r>
              <a:rPr i="1" lang="fr" sz="1100">
                <a:solidFill>
                  <a:schemeClr val="dk2"/>
                </a:solidFill>
              </a:rPr>
              <a:t>1., 2.</a:t>
            </a:r>
            <a:r>
              <a:rPr lang="fr" sz="1100">
                <a:solidFill>
                  <a:schemeClr val="dk2"/>
                </a:solidFill>
              </a:rPr>
              <a:t>).</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b="1" lang="fr" sz="1100">
                <a:solidFill>
                  <a:schemeClr val="dk2"/>
                </a:solidFill>
              </a:rPr>
              <a:t>Eliminar saltos de línea</a:t>
            </a:r>
            <a:r>
              <a:rPr lang="fr" sz="1100">
                <a:solidFill>
                  <a:schemeClr val="dk2"/>
                </a:solidFill>
              </a:rPr>
              <a:t> (\n) y espacios extra.</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b="1" lang="fr" sz="1100">
                <a:solidFill>
                  <a:schemeClr val="dk2"/>
                </a:solidFill>
              </a:rPr>
              <a:t>Convertir números aislados en palabras</a:t>
            </a:r>
            <a:r>
              <a:rPr lang="fr" sz="1100">
                <a:solidFill>
                  <a:schemeClr val="dk2"/>
                </a:solidFill>
              </a:rPr>
              <a:t>.</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lang="fr" sz="1100">
                <a:solidFill>
                  <a:schemeClr val="dk2"/>
                </a:solidFill>
              </a:rPr>
              <a:t>Mantener números </a:t>
            </a:r>
            <a:r>
              <a:rPr b="1" lang="fr" sz="1100">
                <a:solidFill>
                  <a:schemeClr val="dk2"/>
                </a:solidFill>
              </a:rPr>
              <a:t>relevantes para datos clínicos</a:t>
            </a:r>
            <a:r>
              <a:rPr lang="fr" sz="1100">
                <a:solidFill>
                  <a:schemeClr val="dk2"/>
                </a:solidFill>
              </a:rPr>
              <a:t> (ej. </a:t>
            </a:r>
            <a:r>
              <a:rPr i="1" lang="fr" sz="1100">
                <a:solidFill>
                  <a:schemeClr val="dk2"/>
                </a:solidFill>
              </a:rPr>
              <a:t>"2 cm"</a:t>
            </a:r>
            <a:r>
              <a:rPr lang="fr" sz="1100">
                <a:solidFill>
                  <a:schemeClr val="dk2"/>
                </a:solidFill>
              </a:rPr>
              <a:t> → </a:t>
            </a:r>
            <a:r>
              <a:rPr i="1" lang="fr" sz="1100">
                <a:solidFill>
                  <a:schemeClr val="dk2"/>
                </a:solidFill>
              </a:rPr>
              <a:t>"dos cm"</a:t>
            </a:r>
            <a:r>
              <a:rPr lang="fr" sz="1100">
                <a:solidFill>
                  <a:schemeClr val="dk2"/>
                </a:solidFill>
              </a:rPr>
              <a:t>).</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b="1" lang="fr" sz="1100">
                <a:solidFill>
                  <a:schemeClr val="dk2"/>
                </a:solidFill>
              </a:rPr>
              <a:t>Eliminar puntuación y texto irrelevante</a:t>
            </a:r>
            <a:r>
              <a:rPr lang="fr" sz="1100">
                <a:solidFill>
                  <a:schemeClr val="dk2"/>
                </a:solidFill>
              </a:rPr>
              <a:t> (bastantes números de teléfono, marcas de tiempo).</a:t>
            </a:r>
            <a:endParaRPr sz="1100">
              <a:solidFill>
                <a:schemeClr val="dk2"/>
              </a:solidFill>
            </a:endParaRPr>
          </a:p>
          <a:p>
            <a:pPr indent="0" lvl="0" marL="0" rtl="0" algn="l">
              <a:spcBef>
                <a:spcPts val="1200"/>
              </a:spcBef>
              <a:spcAft>
                <a:spcPts val="0"/>
              </a:spcAft>
              <a:buNone/>
            </a:pPr>
            <a:r>
              <a:t/>
            </a:r>
            <a:endParaRPr>
              <a:solidFill>
                <a:schemeClr val="dk2"/>
              </a:solidFill>
            </a:endParaRPr>
          </a:p>
        </p:txBody>
      </p:sp>
      <p:pic>
        <p:nvPicPr>
          <p:cNvPr id="131" name="Google Shape;131;p23"/>
          <p:cNvPicPr preferRelativeResize="0"/>
          <p:nvPr/>
        </p:nvPicPr>
        <p:blipFill>
          <a:blip r:embed="rId3">
            <a:alphaModFix/>
          </a:blip>
          <a:stretch>
            <a:fillRect/>
          </a:stretch>
        </p:blipFill>
        <p:spPr>
          <a:xfrm>
            <a:off x="223200" y="2176350"/>
            <a:ext cx="3603950" cy="17135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0" y="1284700"/>
            <a:ext cx="9143998" cy="3858801"/>
          </a:xfrm>
          <a:prstGeom prst="rect">
            <a:avLst/>
          </a:prstGeom>
          <a:noFill/>
          <a:ln>
            <a:noFill/>
          </a:ln>
        </p:spPr>
      </p:pic>
      <p:pic>
        <p:nvPicPr>
          <p:cNvPr id="137" name="Google Shape;137;p24"/>
          <p:cNvPicPr preferRelativeResize="0"/>
          <p:nvPr/>
        </p:nvPicPr>
        <p:blipFill>
          <a:blip r:embed="rId4">
            <a:alphaModFix/>
          </a:blip>
          <a:stretch>
            <a:fillRect/>
          </a:stretch>
        </p:blipFill>
        <p:spPr>
          <a:xfrm>
            <a:off x="4309875" y="3688850"/>
            <a:ext cx="4157800" cy="1021750"/>
          </a:xfrm>
          <a:prstGeom prst="rect">
            <a:avLst/>
          </a:prstGeom>
          <a:noFill/>
          <a:ln>
            <a:noFill/>
          </a:ln>
        </p:spPr>
      </p:pic>
      <p:pic>
        <p:nvPicPr>
          <p:cNvPr id="138" name="Google Shape;138;p24"/>
          <p:cNvPicPr preferRelativeResize="0"/>
          <p:nvPr/>
        </p:nvPicPr>
        <p:blipFill rotWithShape="1">
          <a:blip r:embed="rId5">
            <a:alphaModFix/>
          </a:blip>
          <a:srcRect b="0" l="0" r="0" t="6410"/>
          <a:stretch/>
        </p:blipFill>
        <p:spPr>
          <a:xfrm>
            <a:off x="4781750" y="1124625"/>
            <a:ext cx="4267925" cy="724225"/>
          </a:xfrm>
          <a:prstGeom prst="rect">
            <a:avLst/>
          </a:prstGeom>
          <a:noFill/>
          <a:ln>
            <a:noFill/>
          </a:ln>
        </p:spPr>
      </p:pic>
      <p:pic>
        <p:nvPicPr>
          <p:cNvPr id="139" name="Google Shape;139;p24"/>
          <p:cNvPicPr preferRelativeResize="0"/>
          <p:nvPr/>
        </p:nvPicPr>
        <p:blipFill rotWithShape="1">
          <a:blip r:embed="rId6">
            <a:alphaModFix/>
          </a:blip>
          <a:srcRect b="0" l="0" r="45160" t="0"/>
          <a:stretch/>
        </p:blipFill>
        <p:spPr>
          <a:xfrm>
            <a:off x="209475" y="3688850"/>
            <a:ext cx="3353725" cy="1273750"/>
          </a:xfrm>
          <a:prstGeom prst="rect">
            <a:avLst/>
          </a:prstGeom>
          <a:noFill/>
          <a:ln>
            <a:noFill/>
          </a:ln>
        </p:spPr>
      </p:pic>
      <p:sp>
        <p:nvSpPr>
          <p:cNvPr id="140" name="Google Shape;140;p24"/>
          <p:cNvSpPr txBox="1"/>
          <p:nvPr>
            <p:ph type="title"/>
          </p:nvPr>
        </p:nvSpPr>
        <p:spPr>
          <a:xfrm>
            <a:off x="-125825" y="34660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                       Comparación de modelos imágen</a:t>
            </a:r>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736425" y="32790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Random Forest -clean impression- NLP</a:t>
            </a:r>
            <a:endParaRPr/>
          </a:p>
        </p:txBody>
      </p:sp>
      <p:pic>
        <p:nvPicPr>
          <p:cNvPr id="146" name="Google Shape;146;p25"/>
          <p:cNvPicPr preferRelativeResize="0"/>
          <p:nvPr/>
        </p:nvPicPr>
        <p:blipFill rotWithShape="1">
          <a:blip r:embed="rId3">
            <a:alphaModFix/>
          </a:blip>
          <a:srcRect b="0" l="0" r="79834" t="10770"/>
          <a:stretch/>
        </p:blipFill>
        <p:spPr>
          <a:xfrm>
            <a:off x="2202278" y="2571750"/>
            <a:ext cx="4309652" cy="2178950"/>
          </a:xfrm>
          <a:prstGeom prst="rect">
            <a:avLst/>
          </a:prstGeom>
          <a:noFill/>
          <a:ln>
            <a:noFill/>
          </a:ln>
        </p:spPr>
      </p:pic>
      <p:sp>
        <p:nvSpPr>
          <p:cNvPr id="147" name="Google Shape;147;p25"/>
          <p:cNvSpPr txBox="1"/>
          <p:nvPr/>
        </p:nvSpPr>
        <p:spPr>
          <a:xfrm>
            <a:off x="736425" y="1486425"/>
            <a:ext cx="788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300">
                <a:solidFill>
                  <a:schemeClr val="dk2"/>
                </a:solidFill>
                <a:latin typeface="Roboto"/>
                <a:ea typeface="Roboto"/>
                <a:cs typeface="Roboto"/>
                <a:sym typeface="Roboto"/>
              </a:rPr>
              <a:t>Texto radiólogo:</a:t>
            </a:r>
            <a:r>
              <a:rPr lang="fr" sz="1300">
                <a:solidFill>
                  <a:schemeClr val="dk2"/>
                </a:solidFill>
                <a:latin typeface="Roboto"/>
                <a:ea typeface="Roboto"/>
                <a:cs typeface="Roboto"/>
                <a:sym typeface="Roboto"/>
              </a:rPr>
              <a:t> stable tracheostomy tube and redemonstration of feeding tube coursing into the upper abdomen. surgical drains overlie the neck. new right pleural pigtail catheter. stable abnormal mediastinal contour. mild improvement in right pleural effusion. increased left pleural effusion. mildly improved right basilar opacities.</a:t>
            </a:r>
            <a:endParaRPr sz="1300">
              <a:solidFill>
                <a:schemeClr val="dk2"/>
              </a:solidFill>
              <a:latin typeface="Roboto"/>
              <a:ea typeface="Roboto"/>
              <a:cs typeface="Roboto"/>
              <a:sym typeface="Roboto"/>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290975" y="306675"/>
            <a:ext cx="8926800" cy="39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Clasificación</a:t>
            </a:r>
            <a:r>
              <a:rPr lang="fr"/>
              <a:t> de </a:t>
            </a:r>
            <a:r>
              <a:rPr lang="fr"/>
              <a:t>patologías en texto</a:t>
            </a:r>
            <a:r>
              <a:rPr lang="fr"/>
              <a:t> por </a:t>
            </a:r>
            <a:r>
              <a:rPr lang="fr"/>
              <a:t>probabilidades</a:t>
            </a:r>
            <a:endParaRPr/>
          </a:p>
        </p:txBody>
      </p:sp>
      <p:pic>
        <p:nvPicPr>
          <p:cNvPr id="153" name="Google Shape;153;p26"/>
          <p:cNvPicPr preferRelativeResize="0"/>
          <p:nvPr/>
        </p:nvPicPr>
        <p:blipFill>
          <a:blip r:embed="rId3">
            <a:alphaModFix/>
          </a:blip>
          <a:stretch>
            <a:fillRect/>
          </a:stretch>
        </p:blipFill>
        <p:spPr>
          <a:xfrm>
            <a:off x="1991200" y="967350"/>
            <a:ext cx="5009999" cy="4007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ViT Imágenes</a:t>
            </a:r>
            <a:endParaRPr/>
          </a:p>
        </p:txBody>
      </p:sp>
      <p:pic>
        <p:nvPicPr>
          <p:cNvPr id="159" name="Google Shape;159;p27"/>
          <p:cNvPicPr preferRelativeResize="0"/>
          <p:nvPr/>
        </p:nvPicPr>
        <p:blipFill>
          <a:blip r:embed="rId3">
            <a:alphaModFix/>
          </a:blip>
          <a:stretch>
            <a:fillRect/>
          </a:stretch>
        </p:blipFill>
        <p:spPr>
          <a:xfrm>
            <a:off x="270375" y="1375775"/>
            <a:ext cx="4781550" cy="1676400"/>
          </a:xfrm>
          <a:prstGeom prst="rect">
            <a:avLst/>
          </a:prstGeom>
          <a:noFill/>
          <a:ln>
            <a:noFill/>
          </a:ln>
        </p:spPr>
      </p:pic>
      <p:pic>
        <p:nvPicPr>
          <p:cNvPr id="160" name="Google Shape;160;p27"/>
          <p:cNvPicPr preferRelativeResize="0"/>
          <p:nvPr/>
        </p:nvPicPr>
        <p:blipFill rotWithShape="1">
          <a:blip r:embed="rId4">
            <a:alphaModFix/>
          </a:blip>
          <a:srcRect b="4058" l="0" r="0" t="0"/>
          <a:stretch/>
        </p:blipFill>
        <p:spPr>
          <a:xfrm>
            <a:off x="4572000" y="3162274"/>
            <a:ext cx="4105275" cy="1800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74675" y="445775"/>
            <a:ext cx="53349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fr" sz="5700"/>
              <a:t>Modelo Fusión</a:t>
            </a:r>
            <a:endParaRPr sz="5200"/>
          </a:p>
        </p:txBody>
      </p:sp>
      <p:pic>
        <p:nvPicPr>
          <p:cNvPr id="166" name="Google Shape;166;p28"/>
          <p:cNvPicPr preferRelativeResize="0"/>
          <p:nvPr/>
        </p:nvPicPr>
        <p:blipFill rotWithShape="1">
          <a:blip r:embed="rId3">
            <a:alphaModFix/>
          </a:blip>
          <a:srcRect b="0" l="0" r="33980" t="0"/>
          <a:stretch/>
        </p:blipFill>
        <p:spPr>
          <a:xfrm>
            <a:off x="326750" y="1785275"/>
            <a:ext cx="8490499" cy="2699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9"/>
          <p:cNvPicPr preferRelativeResize="0"/>
          <p:nvPr/>
        </p:nvPicPr>
        <p:blipFill>
          <a:blip r:embed="rId3">
            <a:alphaModFix/>
          </a:blip>
          <a:stretch>
            <a:fillRect/>
          </a:stretch>
        </p:blipFill>
        <p:spPr>
          <a:xfrm>
            <a:off x="19750" y="0"/>
            <a:ext cx="9124250" cy="51435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0"/>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571275" y="888725"/>
            <a:ext cx="3888000" cy="778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demo</a:t>
            </a:r>
            <a:endParaRPr/>
          </a:p>
        </p:txBody>
      </p:sp>
      <p:pic>
        <p:nvPicPr>
          <p:cNvPr id="182" name="Google Shape;182;p31" title="demo2.mp4">
            <a:hlinkClick r:id="rId3"/>
          </p:cNvPr>
          <p:cNvPicPr preferRelativeResize="0"/>
          <p:nvPr/>
        </p:nvPicPr>
        <p:blipFill>
          <a:blip r:embed="rId4">
            <a:alphaModFix/>
          </a:blip>
          <a:stretch>
            <a:fillRect/>
          </a:stretch>
        </p:blipFill>
        <p:spPr>
          <a:xfrm>
            <a:off x="2323050" y="1512600"/>
            <a:ext cx="4229033" cy="3171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ctrTitle"/>
          </p:nvPr>
        </p:nvSpPr>
        <p:spPr>
          <a:xfrm>
            <a:off x="4700075" y="309575"/>
            <a:ext cx="3935400" cy="67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            </a:t>
            </a:r>
            <a:r>
              <a:rPr b="1" lang="fr" u="sng"/>
              <a:t>PROBLEMA</a:t>
            </a:r>
            <a:endParaRPr b="1" u="sng"/>
          </a:p>
        </p:txBody>
      </p:sp>
      <p:sp>
        <p:nvSpPr>
          <p:cNvPr id="72" name="Google Shape;72;p14"/>
          <p:cNvSpPr txBox="1"/>
          <p:nvPr/>
        </p:nvSpPr>
        <p:spPr>
          <a:xfrm>
            <a:off x="2406600" y="1395363"/>
            <a:ext cx="4184100" cy="8004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fr" sz="1000">
                <a:solidFill>
                  <a:schemeClr val="lt2"/>
                </a:solidFill>
                <a:latin typeface="Roboto"/>
                <a:ea typeface="Roboto"/>
                <a:cs typeface="Roboto"/>
                <a:sym typeface="Roboto"/>
              </a:rPr>
              <a:t>Retraso d</a:t>
            </a:r>
            <a:r>
              <a:rPr lang="fr" sz="1000">
                <a:solidFill>
                  <a:schemeClr val="lt2"/>
                </a:solidFill>
                <a:latin typeface="Roboto"/>
                <a:ea typeface="Roboto"/>
                <a:cs typeface="Roboto"/>
                <a:sym typeface="Roboto"/>
              </a:rPr>
              <a:t>e diagnósticos y tratamientos adecuados, por falta de </a:t>
            </a:r>
            <a:r>
              <a:rPr lang="fr" sz="1000">
                <a:solidFill>
                  <a:schemeClr val="lt2"/>
                </a:solidFill>
                <a:latin typeface="Roboto"/>
                <a:ea typeface="Roboto"/>
                <a:cs typeface="Roboto"/>
                <a:sym typeface="Roboto"/>
              </a:rPr>
              <a:t>implementación</a:t>
            </a:r>
            <a:r>
              <a:rPr lang="fr" sz="1000">
                <a:solidFill>
                  <a:schemeClr val="lt2"/>
                </a:solidFill>
                <a:latin typeface="Roboto"/>
                <a:ea typeface="Roboto"/>
                <a:cs typeface="Roboto"/>
                <a:sym typeface="Roboto"/>
              </a:rPr>
              <a:t> </a:t>
            </a:r>
            <a:r>
              <a:rPr lang="fr" sz="1000">
                <a:solidFill>
                  <a:schemeClr val="lt2"/>
                </a:solidFill>
                <a:latin typeface="Roboto"/>
                <a:ea typeface="Roboto"/>
                <a:cs typeface="Roboto"/>
                <a:sym typeface="Roboto"/>
              </a:rPr>
              <a:t>tecnológica</a:t>
            </a:r>
            <a:r>
              <a:rPr lang="fr" sz="1000">
                <a:solidFill>
                  <a:schemeClr val="lt2"/>
                </a:solidFill>
                <a:latin typeface="Roboto"/>
                <a:ea typeface="Roboto"/>
                <a:cs typeface="Roboto"/>
                <a:sym typeface="Roboto"/>
              </a:rPr>
              <a:t> y capacitación continua para agilizar el trabajo de los radiólogos y médicos al analizar </a:t>
            </a:r>
            <a:r>
              <a:rPr lang="fr" sz="1000">
                <a:solidFill>
                  <a:schemeClr val="lt2"/>
                </a:solidFill>
                <a:latin typeface="Roboto"/>
                <a:ea typeface="Roboto"/>
                <a:cs typeface="Roboto"/>
                <a:sym typeface="Roboto"/>
              </a:rPr>
              <a:t>imágenes</a:t>
            </a:r>
            <a:r>
              <a:rPr lang="fr" sz="1000">
                <a:solidFill>
                  <a:schemeClr val="lt2"/>
                </a:solidFill>
                <a:latin typeface="Roboto"/>
                <a:ea typeface="Roboto"/>
                <a:cs typeface="Roboto"/>
                <a:sym typeface="Roboto"/>
              </a:rPr>
              <a:t> como rayos X.</a:t>
            </a:r>
            <a:endParaRPr sz="1000">
              <a:solidFill>
                <a:schemeClr val="lt2"/>
              </a:solidFill>
              <a:latin typeface="Roboto"/>
              <a:ea typeface="Roboto"/>
              <a:cs typeface="Roboto"/>
              <a:sym typeface="Roboto"/>
            </a:endParaRPr>
          </a:p>
        </p:txBody>
      </p:sp>
      <p:pic>
        <p:nvPicPr>
          <p:cNvPr id="73" name="Google Shape;73;p14"/>
          <p:cNvPicPr preferRelativeResize="0"/>
          <p:nvPr/>
        </p:nvPicPr>
        <p:blipFill rotWithShape="1">
          <a:blip r:embed="rId3">
            <a:alphaModFix/>
          </a:blip>
          <a:srcRect b="0" l="14276" r="14269" t="12975"/>
          <a:stretch/>
        </p:blipFill>
        <p:spPr>
          <a:xfrm>
            <a:off x="356400" y="2642525"/>
            <a:ext cx="7531875" cy="1364375"/>
          </a:xfrm>
          <a:prstGeom prst="rect">
            <a:avLst/>
          </a:prstGeom>
          <a:noFill/>
          <a:ln>
            <a:noFill/>
          </a:ln>
        </p:spPr>
      </p:pic>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5244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                      </a:t>
            </a:r>
            <a:r>
              <a:rPr lang="fr"/>
              <a:t>Reflexión sobre el proyecto</a:t>
            </a:r>
            <a:endParaRPr/>
          </a:p>
        </p:txBody>
      </p:sp>
      <p:pic>
        <p:nvPicPr>
          <p:cNvPr id="188" name="Google Shape;188;p32"/>
          <p:cNvPicPr preferRelativeResize="0"/>
          <p:nvPr/>
        </p:nvPicPr>
        <p:blipFill>
          <a:blip r:embed="rId3">
            <a:alphaModFix/>
          </a:blip>
          <a:stretch>
            <a:fillRect/>
          </a:stretch>
        </p:blipFill>
        <p:spPr>
          <a:xfrm>
            <a:off x="0" y="3676550"/>
            <a:ext cx="2444925" cy="1466950"/>
          </a:xfrm>
          <a:prstGeom prst="rect">
            <a:avLst/>
          </a:prstGeom>
          <a:noFill/>
          <a:ln>
            <a:noFill/>
          </a:ln>
        </p:spPr>
      </p:pic>
      <p:pic>
        <p:nvPicPr>
          <p:cNvPr id="189" name="Google Shape;189;p32"/>
          <p:cNvPicPr preferRelativeResize="0"/>
          <p:nvPr/>
        </p:nvPicPr>
        <p:blipFill>
          <a:blip r:embed="rId4">
            <a:alphaModFix/>
          </a:blip>
          <a:stretch>
            <a:fillRect/>
          </a:stretch>
        </p:blipFill>
        <p:spPr>
          <a:xfrm>
            <a:off x="6945200" y="1288775"/>
            <a:ext cx="2198800" cy="1646978"/>
          </a:xfrm>
          <a:prstGeom prst="rect">
            <a:avLst/>
          </a:prstGeom>
          <a:noFill/>
          <a:ln>
            <a:noFill/>
          </a:ln>
        </p:spPr>
      </p:pic>
      <p:sp>
        <p:nvSpPr>
          <p:cNvPr id="190" name="Google Shape;190;p32"/>
          <p:cNvSpPr txBox="1"/>
          <p:nvPr>
            <p:ph idx="1" type="body"/>
          </p:nvPr>
        </p:nvSpPr>
        <p:spPr>
          <a:xfrm>
            <a:off x="2139200" y="1288775"/>
            <a:ext cx="6850200" cy="3534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fr" sz="952">
                <a:solidFill>
                  <a:srgbClr val="000000"/>
                </a:solidFill>
                <a:latin typeface="Arial"/>
                <a:ea typeface="Arial"/>
                <a:cs typeface="Arial"/>
                <a:sym typeface="Arial"/>
              </a:rPr>
              <a:t>Qué os ha aportado?:</a:t>
            </a:r>
            <a:br>
              <a:rPr b="1" lang="fr" sz="952">
                <a:solidFill>
                  <a:srgbClr val="000000"/>
                </a:solidFill>
                <a:latin typeface="Arial"/>
                <a:ea typeface="Arial"/>
                <a:cs typeface="Arial"/>
                <a:sym typeface="Arial"/>
              </a:rPr>
            </a:br>
            <a:endParaRPr b="1" sz="952">
              <a:solidFill>
                <a:srgbClr val="000000"/>
              </a:solidFill>
              <a:latin typeface="Arial"/>
              <a:ea typeface="Arial"/>
              <a:cs typeface="Arial"/>
              <a:sym typeface="Arial"/>
            </a:endParaRPr>
          </a:p>
          <a:p>
            <a:pPr indent="-289083" lvl="0" marL="457200" rtl="0" algn="l">
              <a:lnSpc>
                <a:spcPct val="95000"/>
              </a:lnSpc>
              <a:spcBef>
                <a:spcPts val="1200"/>
              </a:spcBef>
              <a:spcAft>
                <a:spcPts val="0"/>
              </a:spcAft>
              <a:buClr>
                <a:srgbClr val="000000"/>
              </a:buClr>
              <a:buSzPts val="952"/>
              <a:buFont typeface="Arial"/>
              <a:buChar char="●"/>
            </a:pPr>
            <a:r>
              <a:rPr lang="fr" sz="952">
                <a:solidFill>
                  <a:srgbClr val="000000"/>
                </a:solidFill>
                <a:latin typeface="Arial"/>
                <a:ea typeface="Arial"/>
                <a:cs typeface="Arial"/>
                <a:sym typeface="Arial"/>
              </a:rPr>
              <a:t>Experiencia en IA multimodal.</a:t>
            </a:r>
            <a:endParaRPr sz="952">
              <a:solidFill>
                <a:srgbClr val="000000"/>
              </a:solidFill>
              <a:latin typeface="Arial"/>
              <a:ea typeface="Arial"/>
              <a:cs typeface="Arial"/>
              <a:sym typeface="Arial"/>
            </a:endParaRPr>
          </a:p>
          <a:p>
            <a:pPr indent="-289083" lvl="0" marL="457200" rtl="0" algn="l">
              <a:lnSpc>
                <a:spcPct val="95000"/>
              </a:lnSpc>
              <a:spcBef>
                <a:spcPts val="0"/>
              </a:spcBef>
              <a:spcAft>
                <a:spcPts val="0"/>
              </a:spcAft>
              <a:buClr>
                <a:srgbClr val="000000"/>
              </a:buClr>
              <a:buSzPts val="952"/>
              <a:buFont typeface="Arial"/>
              <a:buChar char="●"/>
            </a:pPr>
            <a:r>
              <a:rPr lang="fr" sz="952">
                <a:solidFill>
                  <a:srgbClr val="000000"/>
                </a:solidFill>
                <a:latin typeface="Arial"/>
                <a:ea typeface="Arial"/>
                <a:cs typeface="Arial"/>
                <a:sym typeface="Arial"/>
              </a:rPr>
              <a:t>Habilidad para resolver problemas complejos.</a:t>
            </a:r>
            <a:endParaRPr sz="952">
              <a:solidFill>
                <a:srgbClr val="000000"/>
              </a:solidFill>
              <a:latin typeface="Arial"/>
              <a:ea typeface="Arial"/>
              <a:cs typeface="Arial"/>
              <a:sym typeface="Arial"/>
            </a:endParaRPr>
          </a:p>
          <a:p>
            <a:pPr indent="-289083" lvl="0" marL="457200" rtl="0" algn="l">
              <a:lnSpc>
                <a:spcPct val="95000"/>
              </a:lnSpc>
              <a:spcBef>
                <a:spcPts val="0"/>
              </a:spcBef>
              <a:spcAft>
                <a:spcPts val="0"/>
              </a:spcAft>
              <a:buClr>
                <a:srgbClr val="000000"/>
              </a:buClr>
              <a:buSzPts val="952"/>
              <a:buFont typeface="Arial"/>
              <a:buChar char="●"/>
            </a:pPr>
            <a:r>
              <a:rPr lang="fr" sz="952">
                <a:solidFill>
                  <a:srgbClr val="000000"/>
                </a:solidFill>
                <a:latin typeface="Arial"/>
                <a:ea typeface="Arial"/>
                <a:cs typeface="Arial"/>
                <a:sym typeface="Arial"/>
              </a:rPr>
              <a:t>Conocer </a:t>
            </a:r>
            <a:r>
              <a:rPr lang="fr" sz="952">
                <a:solidFill>
                  <a:srgbClr val="000000"/>
                </a:solidFill>
                <a:latin typeface="Arial"/>
                <a:ea typeface="Arial"/>
                <a:cs typeface="Arial"/>
                <a:sym typeface="Arial"/>
              </a:rPr>
              <a:t>más</a:t>
            </a:r>
            <a:r>
              <a:rPr lang="fr" sz="952">
                <a:solidFill>
                  <a:srgbClr val="000000"/>
                </a:solidFill>
                <a:latin typeface="Arial"/>
                <a:ea typeface="Arial"/>
                <a:cs typeface="Arial"/>
                <a:sym typeface="Arial"/>
              </a:rPr>
              <a:t> modelos y posibles fusiones</a:t>
            </a:r>
            <a:endParaRPr sz="952">
              <a:solidFill>
                <a:srgbClr val="000000"/>
              </a:solidFill>
              <a:latin typeface="Arial"/>
              <a:ea typeface="Arial"/>
              <a:cs typeface="Arial"/>
              <a:sym typeface="Arial"/>
            </a:endParaRPr>
          </a:p>
          <a:p>
            <a:pPr indent="0" lvl="0" marL="0" rtl="0" algn="l">
              <a:lnSpc>
                <a:spcPct val="95000"/>
              </a:lnSpc>
              <a:spcBef>
                <a:spcPts val="1200"/>
              </a:spcBef>
              <a:spcAft>
                <a:spcPts val="0"/>
              </a:spcAft>
              <a:buSzPts val="852"/>
              <a:buNone/>
            </a:pPr>
            <a:r>
              <a:rPr b="1" lang="fr" sz="952">
                <a:solidFill>
                  <a:srgbClr val="000000"/>
                </a:solidFill>
                <a:latin typeface="Arial"/>
                <a:ea typeface="Arial"/>
                <a:cs typeface="Arial"/>
                <a:sym typeface="Arial"/>
              </a:rPr>
              <a:t>Qué habéis aprendido?:</a:t>
            </a:r>
            <a:br>
              <a:rPr b="1" lang="fr" sz="952">
                <a:solidFill>
                  <a:srgbClr val="000000"/>
                </a:solidFill>
                <a:latin typeface="Arial"/>
                <a:ea typeface="Arial"/>
                <a:cs typeface="Arial"/>
                <a:sym typeface="Arial"/>
              </a:rPr>
            </a:br>
            <a:endParaRPr b="1" sz="952">
              <a:solidFill>
                <a:srgbClr val="000000"/>
              </a:solidFill>
              <a:latin typeface="Arial"/>
              <a:ea typeface="Arial"/>
              <a:cs typeface="Arial"/>
              <a:sym typeface="Arial"/>
            </a:endParaRPr>
          </a:p>
          <a:p>
            <a:pPr indent="-289083" lvl="0" marL="457200" rtl="0" algn="l">
              <a:lnSpc>
                <a:spcPct val="95000"/>
              </a:lnSpc>
              <a:spcBef>
                <a:spcPts val="1200"/>
              </a:spcBef>
              <a:spcAft>
                <a:spcPts val="0"/>
              </a:spcAft>
              <a:buClr>
                <a:srgbClr val="000000"/>
              </a:buClr>
              <a:buSzPts val="952"/>
              <a:buFont typeface="Arial"/>
              <a:buChar char="●"/>
            </a:pPr>
            <a:r>
              <a:rPr lang="fr" sz="952">
                <a:solidFill>
                  <a:srgbClr val="000000"/>
                </a:solidFill>
                <a:latin typeface="Arial"/>
                <a:ea typeface="Arial"/>
                <a:cs typeface="Arial"/>
                <a:sym typeface="Arial"/>
              </a:rPr>
              <a:t>Importancia del equilibrio de datos.</a:t>
            </a:r>
            <a:endParaRPr sz="952">
              <a:solidFill>
                <a:srgbClr val="000000"/>
              </a:solidFill>
              <a:latin typeface="Arial"/>
              <a:ea typeface="Arial"/>
              <a:cs typeface="Arial"/>
              <a:sym typeface="Arial"/>
            </a:endParaRPr>
          </a:p>
          <a:p>
            <a:pPr indent="-289083" lvl="0" marL="457200" rtl="0" algn="l">
              <a:lnSpc>
                <a:spcPct val="95000"/>
              </a:lnSpc>
              <a:spcBef>
                <a:spcPts val="0"/>
              </a:spcBef>
              <a:spcAft>
                <a:spcPts val="0"/>
              </a:spcAft>
              <a:buClr>
                <a:srgbClr val="000000"/>
              </a:buClr>
              <a:buSzPts val="952"/>
              <a:buFont typeface="Arial"/>
              <a:buChar char="●"/>
            </a:pPr>
            <a:r>
              <a:rPr lang="fr" sz="952">
                <a:solidFill>
                  <a:srgbClr val="000000"/>
                </a:solidFill>
                <a:latin typeface="Arial"/>
                <a:ea typeface="Arial"/>
                <a:cs typeface="Arial"/>
                <a:sym typeface="Arial"/>
              </a:rPr>
              <a:t>Limitaciones de modelos alternativos (MedViT, BLIP-2).</a:t>
            </a:r>
            <a:endParaRPr sz="952">
              <a:solidFill>
                <a:srgbClr val="000000"/>
              </a:solidFill>
              <a:latin typeface="Arial"/>
              <a:ea typeface="Arial"/>
              <a:cs typeface="Arial"/>
              <a:sym typeface="Arial"/>
            </a:endParaRPr>
          </a:p>
          <a:p>
            <a:pPr indent="-289083" lvl="0" marL="457200" rtl="0" algn="l">
              <a:lnSpc>
                <a:spcPct val="95000"/>
              </a:lnSpc>
              <a:spcBef>
                <a:spcPts val="0"/>
              </a:spcBef>
              <a:spcAft>
                <a:spcPts val="0"/>
              </a:spcAft>
              <a:buClr>
                <a:srgbClr val="000000"/>
              </a:buClr>
              <a:buSzPts val="952"/>
              <a:buFont typeface="Arial"/>
              <a:buChar char="●"/>
            </a:pPr>
            <a:r>
              <a:rPr lang="fr" sz="952">
                <a:solidFill>
                  <a:srgbClr val="000000"/>
                </a:solidFill>
                <a:latin typeface="Arial"/>
                <a:ea typeface="Arial"/>
                <a:cs typeface="Arial"/>
                <a:sym typeface="Arial"/>
              </a:rPr>
              <a:t>Manejo del tiempo en entrenamientos y uso eficiente de gpu</a:t>
            </a:r>
            <a:endParaRPr sz="952">
              <a:solidFill>
                <a:srgbClr val="000000"/>
              </a:solidFill>
              <a:latin typeface="Arial"/>
              <a:ea typeface="Arial"/>
              <a:cs typeface="Arial"/>
              <a:sym typeface="Arial"/>
            </a:endParaRPr>
          </a:p>
          <a:p>
            <a:pPr indent="0" lvl="0" marL="0" rtl="0" algn="l">
              <a:lnSpc>
                <a:spcPct val="95000"/>
              </a:lnSpc>
              <a:spcBef>
                <a:spcPts val="1200"/>
              </a:spcBef>
              <a:spcAft>
                <a:spcPts val="0"/>
              </a:spcAft>
              <a:buSzPts val="852"/>
              <a:buNone/>
            </a:pPr>
            <a:r>
              <a:rPr b="1" lang="fr" sz="952">
                <a:solidFill>
                  <a:srgbClr val="000000"/>
                </a:solidFill>
                <a:latin typeface="Arial"/>
                <a:ea typeface="Arial"/>
                <a:cs typeface="Arial"/>
                <a:sym typeface="Arial"/>
              </a:rPr>
              <a:t>Qué no </a:t>
            </a:r>
            <a:r>
              <a:rPr b="1" lang="fr" sz="952">
                <a:solidFill>
                  <a:srgbClr val="000000"/>
                </a:solidFill>
                <a:latin typeface="Arial"/>
                <a:ea typeface="Arial"/>
                <a:cs typeface="Arial"/>
                <a:sym typeface="Arial"/>
              </a:rPr>
              <a:t>volverías</a:t>
            </a:r>
            <a:r>
              <a:rPr b="1" lang="fr" sz="952">
                <a:solidFill>
                  <a:srgbClr val="000000"/>
                </a:solidFill>
                <a:latin typeface="Arial"/>
                <a:ea typeface="Arial"/>
                <a:cs typeface="Arial"/>
                <a:sym typeface="Arial"/>
              </a:rPr>
              <a:t> a hacer igual?:</a:t>
            </a:r>
            <a:endParaRPr b="1" sz="952">
              <a:solidFill>
                <a:srgbClr val="000000"/>
              </a:solidFill>
              <a:latin typeface="Arial"/>
              <a:ea typeface="Arial"/>
              <a:cs typeface="Arial"/>
              <a:sym typeface="Arial"/>
            </a:endParaRPr>
          </a:p>
          <a:p>
            <a:pPr indent="-289083" lvl="0" marL="457200" rtl="0" algn="l">
              <a:lnSpc>
                <a:spcPct val="95000"/>
              </a:lnSpc>
              <a:spcBef>
                <a:spcPts val="1200"/>
              </a:spcBef>
              <a:spcAft>
                <a:spcPts val="0"/>
              </a:spcAft>
              <a:buClr>
                <a:srgbClr val="000000"/>
              </a:buClr>
              <a:buSzPts val="952"/>
              <a:buFont typeface="Arial"/>
              <a:buChar char="●"/>
            </a:pPr>
            <a:r>
              <a:rPr lang="fr" sz="952">
                <a:solidFill>
                  <a:srgbClr val="000000"/>
                </a:solidFill>
                <a:latin typeface="Arial"/>
                <a:ea typeface="Arial"/>
                <a:cs typeface="Arial"/>
                <a:sym typeface="Arial"/>
              </a:rPr>
              <a:t>Subestimar el preprocesamiento de datos.</a:t>
            </a:r>
            <a:endParaRPr sz="952">
              <a:solidFill>
                <a:srgbClr val="000000"/>
              </a:solidFill>
              <a:latin typeface="Arial"/>
              <a:ea typeface="Arial"/>
              <a:cs typeface="Arial"/>
              <a:sym typeface="Arial"/>
            </a:endParaRPr>
          </a:p>
          <a:p>
            <a:pPr indent="-289083" lvl="0" marL="457200" rtl="0" algn="l">
              <a:lnSpc>
                <a:spcPct val="95000"/>
              </a:lnSpc>
              <a:spcBef>
                <a:spcPts val="0"/>
              </a:spcBef>
              <a:spcAft>
                <a:spcPts val="0"/>
              </a:spcAft>
              <a:buClr>
                <a:srgbClr val="000000"/>
              </a:buClr>
              <a:buSzPts val="952"/>
              <a:buFont typeface="Arial"/>
              <a:buChar char="●"/>
            </a:pPr>
            <a:r>
              <a:rPr lang="fr" sz="952">
                <a:solidFill>
                  <a:srgbClr val="000000"/>
                </a:solidFill>
                <a:latin typeface="Arial"/>
                <a:ea typeface="Arial"/>
                <a:cs typeface="Arial"/>
                <a:sym typeface="Arial"/>
              </a:rPr>
              <a:t>Ignorar la validación continua durante el entrenamiento.</a:t>
            </a:r>
            <a:endParaRPr sz="952">
              <a:solidFill>
                <a:srgbClr val="000000"/>
              </a:solidFill>
              <a:latin typeface="Arial"/>
              <a:ea typeface="Arial"/>
              <a:cs typeface="Arial"/>
              <a:sym typeface="Arial"/>
            </a:endParaRPr>
          </a:p>
          <a:p>
            <a:pPr indent="-289083" lvl="0" marL="457200" rtl="0" algn="l">
              <a:lnSpc>
                <a:spcPct val="95000"/>
              </a:lnSpc>
              <a:spcBef>
                <a:spcPts val="0"/>
              </a:spcBef>
              <a:spcAft>
                <a:spcPts val="0"/>
              </a:spcAft>
              <a:buClr>
                <a:srgbClr val="000000"/>
              </a:buClr>
              <a:buSzPts val="952"/>
              <a:buFont typeface="Arial"/>
              <a:buChar char="●"/>
            </a:pPr>
            <a:r>
              <a:rPr lang="fr" sz="952">
                <a:solidFill>
                  <a:srgbClr val="000000"/>
                </a:solidFill>
                <a:latin typeface="Arial"/>
                <a:ea typeface="Arial"/>
                <a:cs typeface="Arial"/>
                <a:sym typeface="Arial"/>
              </a:rPr>
              <a:t>Comenzar atacando el problema con soluciones muy complejas.</a:t>
            </a:r>
            <a:endParaRPr sz="952">
              <a:solidFill>
                <a:srgbClr val="000000"/>
              </a:solidFill>
              <a:latin typeface="Arial"/>
              <a:ea typeface="Arial"/>
              <a:cs typeface="Arial"/>
              <a:sym typeface="Arial"/>
            </a:endParaRPr>
          </a:p>
          <a:p>
            <a:pPr indent="0" lvl="0" marL="0" rtl="0" algn="l">
              <a:lnSpc>
                <a:spcPct val="95000"/>
              </a:lnSpc>
              <a:spcBef>
                <a:spcPts val="1200"/>
              </a:spcBef>
              <a:spcAft>
                <a:spcPts val="0"/>
              </a:spcAft>
              <a:buSzPts val="852"/>
              <a:buNone/>
            </a:pPr>
            <a:r>
              <a:rPr b="1" lang="fr" sz="952">
                <a:solidFill>
                  <a:srgbClr val="000000"/>
                </a:solidFill>
                <a:latin typeface="Arial"/>
                <a:ea typeface="Arial"/>
                <a:cs typeface="Arial"/>
                <a:sym typeface="Arial"/>
              </a:rPr>
              <a:t>Qué cosas </a:t>
            </a:r>
            <a:r>
              <a:rPr b="1" lang="fr" sz="952">
                <a:solidFill>
                  <a:srgbClr val="000000"/>
                </a:solidFill>
                <a:latin typeface="Arial"/>
                <a:ea typeface="Arial"/>
                <a:cs typeface="Arial"/>
                <a:sym typeface="Arial"/>
              </a:rPr>
              <a:t>mejorarías</a:t>
            </a:r>
            <a:r>
              <a:rPr b="1" lang="fr" sz="952">
                <a:solidFill>
                  <a:srgbClr val="000000"/>
                </a:solidFill>
                <a:latin typeface="Arial"/>
                <a:ea typeface="Arial"/>
                <a:cs typeface="Arial"/>
                <a:sym typeface="Arial"/>
              </a:rPr>
              <a:t> en el futuro?:</a:t>
            </a:r>
            <a:endParaRPr b="1" sz="952">
              <a:solidFill>
                <a:srgbClr val="000000"/>
              </a:solidFill>
              <a:latin typeface="Arial"/>
              <a:ea typeface="Arial"/>
              <a:cs typeface="Arial"/>
              <a:sym typeface="Arial"/>
            </a:endParaRPr>
          </a:p>
          <a:p>
            <a:pPr indent="-289083" lvl="0" marL="457200" rtl="0" algn="l">
              <a:lnSpc>
                <a:spcPct val="95000"/>
              </a:lnSpc>
              <a:spcBef>
                <a:spcPts val="1200"/>
              </a:spcBef>
              <a:spcAft>
                <a:spcPts val="0"/>
              </a:spcAft>
              <a:buClr>
                <a:srgbClr val="000000"/>
              </a:buClr>
              <a:buSzPts val="952"/>
              <a:buFont typeface="Arial"/>
              <a:buChar char="●"/>
            </a:pPr>
            <a:r>
              <a:rPr lang="fr" sz="952">
                <a:solidFill>
                  <a:srgbClr val="000000"/>
                </a:solidFill>
                <a:latin typeface="Arial"/>
                <a:ea typeface="Arial"/>
                <a:cs typeface="Arial"/>
                <a:sym typeface="Arial"/>
              </a:rPr>
              <a:t>Ampliar el conjunto de datos para mayor precisión.</a:t>
            </a:r>
            <a:endParaRPr sz="952">
              <a:solidFill>
                <a:srgbClr val="000000"/>
              </a:solidFill>
              <a:latin typeface="Arial"/>
              <a:ea typeface="Arial"/>
              <a:cs typeface="Arial"/>
              <a:sym typeface="Arial"/>
            </a:endParaRPr>
          </a:p>
          <a:p>
            <a:pPr indent="-289083" lvl="0" marL="457200" rtl="0" algn="l">
              <a:lnSpc>
                <a:spcPct val="95000"/>
              </a:lnSpc>
              <a:spcBef>
                <a:spcPts val="0"/>
              </a:spcBef>
              <a:spcAft>
                <a:spcPts val="0"/>
              </a:spcAft>
              <a:buClr>
                <a:srgbClr val="000000"/>
              </a:buClr>
              <a:buSzPts val="952"/>
              <a:buFont typeface="Arial"/>
              <a:buChar char="●"/>
            </a:pPr>
            <a:r>
              <a:rPr lang="fr" sz="952">
                <a:solidFill>
                  <a:srgbClr val="000000"/>
                </a:solidFill>
                <a:latin typeface="Arial"/>
                <a:ea typeface="Arial"/>
                <a:cs typeface="Arial"/>
                <a:sym typeface="Arial"/>
              </a:rPr>
              <a:t>Integrar modelos más avanzados (LLMs, Transformers v2).</a:t>
            </a:r>
            <a:endParaRPr sz="952">
              <a:solidFill>
                <a:srgbClr val="000000"/>
              </a:solidFill>
              <a:latin typeface="Arial"/>
              <a:ea typeface="Arial"/>
              <a:cs typeface="Arial"/>
              <a:sym typeface="Arial"/>
            </a:endParaRPr>
          </a:p>
        </p:txBody>
      </p:sp>
    </p:spTree>
  </p:cSld>
  <p:clrMapOvr>
    <a:masterClrMapping/>
  </p:clrMapOvr>
  <p:transition spd="med">
    <p:push dir="r"/>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6" name="Google Shape;196;p33"/>
          <p:cNvPicPr preferRelativeResize="0"/>
          <p:nvPr/>
        </p:nvPicPr>
        <p:blipFill>
          <a:blip r:embed="rId4">
            <a:alphaModFix/>
          </a:blip>
          <a:stretch>
            <a:fillRect/>
          </a:stretch>
        </p:blipFill>
        <p:spPr>
          <a:xfrm>
            <a:off x="-2" y="-2"/>
            <a:ext cx="1798325" cy="1798350"/>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5"/>
          <p:cNvSpPr txBox="1"/>
          <p:nvPr>
            <p:ph idx="1" type="subTitle"/>
          </p:nvPr>
        </p:nvSpPr>
        <p:spPr>
          <a:xfrm>
            <a:off x="440475" y="679300"/>
            <a:ext cx="4239000" cy="2013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lang="fr" sz="900"/>
              <a:t>1. Calidad de la imagen</a:t>
            </a:r>
            <a:endParaRPr b="1" sz="900"/>
          </a:p>
          <a:p>
            <a:pPr indent="0" lvl="0" marL="0" rtl="0" algn="just">
              <a:spcBef>
                <a:spcPts val="1200"/>
              </a:spcBef>
              <a:spcAft>
                <a:spcPts val="0"/>
              </a:spcAft>
              <a:buNone/>
            </a:pPr>
            <a:r>
              <a:rPr lang="fr" sz="900"/>
              <a:t>Artefactos, movimiento del paciente, objetos, que dificultan la interpretación.</a:t>
            </a:r>
            <a:endParaRPr sz="900"/>
          </a:p>
          <a:p>
            <a:pPr indent="0" lvl="0" marL="0" rtl="0" algn="just">
              <a:spcBef>
                <a:spcPts val="1200"/>
              </a:spcBef>
              <a:spcAft>
                <a:spcPts val="0"/>
              </a:spcAft>
              <a:buNone/>
            </a:pPr>
            <a:r>
              <a:rPr lang="fr" sz="900"/>
              <a:t>Baja resolución de imágenes, dificulta la identificación de detalles importantes.</a:t>
            </a:r>
            <a:endParaRPr sz="900"/>
          </a:p>
          <a:p>
            <a:pPr indent="0" lvl="0" marL="0" rtl="0" algn="just">
              <a:spcBef>
                <a:spcPts val="1200"/>
              </a:spcBef>
              <a:spcAft>
                <a:spcPts val="0"/>
              </a:spcAft>
              <a:buNone/>
            </a:pPr>
            <a:r>
              <a:rPr lang="fr" sz="900"/>
              <a:t>Imágenes sobreexpuestas o subexpuestas que ocultan o distorsionan las estructuras anatómicas.</a:t>
            </a:r>
            <a:endParaRPr sz="900"/>
          </a:p>
          <a:p>
            <a:pPr indent="0" lvl="0" marL="0" rtl="0" algn="just">
              <a:spcBef>
                <a:spcPts val="1200"/>
              </a:spcBef>
              <a:spcAft>
                <a:spcPts val="0"/>
              </a:spcAft>
              <a:buNone/>
            </a:pPr>
            <a:r>
              <a:rPr b="1" lang="fr" sz="900"/>
              <a:t>2. Sobrecarga de trabajo</a:t>
            </a:r>
            <a:endParaRPr b="1" sz="900"/>
          </a:p>
          <a:p>
            <a:pPr indent="0" lvl="0" marL="0" rtl="0" algn="just">
              <a:spcBef>
                <a:spcPts val="1200"/>
              </a:spcBef>
              <a:spcAft>
                <a:spcPts val="0"/>
              </a:spcAft>
              <a:buNone/>
            </a:pPr>
            <a:r>
              <a:rPr lang="fr" sz="900"/>
              <a:t>Alto número de estudios por revisar, fatiga y errores por agotamiento.</a:t>
            </a:r>
            <a:endParaRPr sz="900"/>
          </a:p>
          <a:p>
            <a:pPr indent="0" lvl="0" marL="0" rtl="0" algn="just">
              <a:spcBef>
                <a:spcPts val="1200"/>
              </a:spcBef>
              <a:spcAft>
                <a:spcPts val="0"/>
              </a:spcAft>
              <a:buNone/>
            </a:pPr>
            <a:r>
              <a:rPr lang="fr" sz="900"/>
              <a:t>Tiempo limitado que puede comprometer la calidad del análisis.</a:t>
            </a:r>
            <a:endParaRPr sz="900"/>
          </a:p>
          <a:p>
            <a:pPr indent="0" lvl="0" marL="0" rtl="0" algn="just">
              <a:spcBef>
                <a:spcPts val="1200"/>
              </a:spcBef>
              <a:spcAft>
                <a:spcPts val="0"/>
              </a:spcAft>
              <a:buNone/>
            </a:pPr>
            <a:r>
              <a:rPr b="1" lang="fr" sz="900"/>
              <a:t>3. Variabilidad en la interpretación</a:t>
            </a:r>
            <a:endParaRPr b="1" sz="900"/>
          </a:p>
          <a:p>
            <a:pPr indent="0" lvl="0" marL="0" rtl="0" algn="just">
              <a:spcBef>
                <a:spcPts val="1200"/>
              </a:spcBef>
              <a:spcAft>
                <a:spcPts val="0"/>
              </a:spcAft>
              <a:buNone/>
            </a:pPr>
            <a:r>
              <a:rPr lang="fr" sz="900"/>
              <a:t>Subjetividad: interpretaciones de una misma imagen de manera distinta.</a:t>
            </a:r>
            <a:endParaRPr sz="900"/>
          </a:p>
          <a:p>
            <a:pPr indent="0" lvl="0" marL="0" rtl="0" algn="just">
              <a:spcBef>
                <a:spcPts val="1200"/>
              </a:spcBef>
              <a:spcAft>
                <a:spcPts val="0"/>
              </a:spcAft>
              <a:buNone/>
            </a:pPr>
            <a:r>
              <a:rPr lang="fr" sz="900"/>
              <a:t>Hallazgos ambiguos: Lesiones o hallazgos que no son claramente benignos o malignos, lo que requiere más tiempo y pruebas adicionales.</a:t>
            </a:r>
            <a:endParaRPr sz="900"/>
          </a:p>
          <a:p>
            <a:pPr indent="0" lvl="0" marL="0" rtl="0" algn="just">
              <a:spcBef>
                <a:spcPts val="1200"/>
              </a:spcBef>
              <a:spcAft>
                <a:spcPts val="0"/>
              </a:spcAft>
              <a:buNone/>
            </a:pPr>
            <a:r>
              <a:rPr b="1" lang="fr" sz="900"/>
              <a:t>4. Complejidad de los casos</a:t>
            </a:r>
            <a:endParaRPr b="1" sz="900"/>
          </a:p>
          <a:p>
            <a:pPr indent="0" lvl="0" marL="0" rtl="0" algn="just">
              <a:spcBef>
                <a:spcPts val="1200"/>
              </a:spcBef>
              <a:spcAft>
                <a:spcPts val="0"/>
              </a:spcAft>
              <a:buNone/>
            </a:pPr>
            <a:r>
              <a:rPr lang="fr" sz="900"/>
              <a:t>Patologías raras que requieren experiencia especializada.</a:t>
            </a:r>
            <a:endParaRPr sz="900"/>
          </a:p>
          <a:p>
            <a:pPr indent="0" lvl="0" marL="0" rtl="0" algn="just">
              <a:spcBef>
                <a:spcPts val="1200"/>
              </a:spcBef>
              <a:spcAft>
                <a:spcPts val="0"/>
              </a:spcAft>
              <a:buNone/>
            </a:pPr>
            <a:r>
              <a:rPr lang="fr" sz="900"/>
              <a:t>Anatomía compleja del paciente.</a:t>
            </a:r>
            <a:endParaRPr sz="900"/>
          </a:p>
          <a:p>
            <a:pPr indent="0" lvl="0" marL="0" rtl="0" algn="just">
              <a:spcBef>
                <a:spcPts val="1200"/>
              </a:spcBef>
              <a:spcAft>
                <a:spcPts val="1200"/>
              </a:spcAft>
              <a:buNone/>
            </a:pPr>
            <a:r>
              <a:t/>
            </a:r>
            <a:endParaRPr sz="900"/>
          </a:p>
        </p:txBody>
      </p:sp>
      <p:sp>
        <p:nvSpPr>
          <p:cNvPr id="79" name="Google Shape;79;p15"/>
          <p:cNvSpPr txBox="1"/>
          <p:nvPr>
            <p:ph type="ctrTitle"/>
          </p:nvPr>
        </p:nvSpPr>
        <p:spPr>
          <a:xfrm>
            <a:off x="6335900" y="203800"/>
            <a:ext cx="2622000" cy="67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fr" sz="2540"/>
              <a:t>PROBLEMA</a:t>
            </a:r>
            <a:endParaRPr b="1" sz="2540" u="sng"/>
          </a:p>
        </p:txBody>
      </p:sp>
      <p:sp>
        <p:nvSpPr>
          <p:cNvPr id="80" name="Google Shape;80;p15"/>
          <p:cNvSpPr txBox="1"/>
          <p:nvPr/>
        </p:nvSpPr>
        <p:spPr>
          <a:xfrm>
            <a:off x="4935400" y="724650"/>
            <a:ext cx="3621300" cy="4079100"/>
          </a:xfrm>
          <a:prstGeom prst="rect">
            <a:avLst/>
          </a:prstGeom>
          <a:noFill/>
          <a:ln>
            <a:noFill/>
          </a:ln>
        </p:spPr>
        <p:txBody>
          <a:bodyPr anchorCtr="0" anchor="t" bIns="91425" lIns="91425" spcFirstLastPara="1" rIns="91425" wrap="square" tIns="91425">
            <a:spAutoFit/>
          </a:bodyPr>
          <a:lstStyle/>
          <a:p>
            <a:pPr indent="0" lvl="0" marL="0" rtl="0" algn="just">
              <a:spcBef>
                <a:spcPts val="1200"/>
              </a:spcBef>
              <a:spcAft>
                <a:spcPts val="0"/>
              </a:spcAft>
              <a:buNone/>
            </a:pPr>
            <a:r>
              <a:rPr b="1" lang="fr" sz="900">
                <a:solidFill>
                  <a:schemeClr val="lt2"/>
                </a:solidFill>
                <a:latin typeface="Roboto"/>
                <a:ea typeface="Roboto"/>
                <a:cs typeface="Roboto"/>
                <a:sym typeface="Roboto"/>
              </a:rPr>
              <a:t>5. Limitaciones técnicas</a:t>
            </a:r>
            <a:endParaRPr b="1" sz="900">
              <a:solidFill>
                <a:schemeClr val="lt2"/>
              </a:solidFill>
              <a:latin typeface="Roboto"/>
              <a:ea typeface="Roboto"/>
              <a:cs typeface="Roboto"/>
              <a:sym typeface="Roboto"/>
            </a:endParaRPr>
          </a:p>
          <a:p>
            <a:pPr indent="0" lvl="0" marL="0" rtl="0" algn="just">
              <a:spcBef>
                <a:spcPts val="1200"/>
              </a:spcBef>
              <a:spcAft>
                <a:spcPts val="0"/>
              </a:spcAft>
              <a:buNone/>
            </a:pPr>
            <a:r>
              <a:rPr lang="fr" sz="900">
                <a:solidFill>
                  <a:schemeClr val="lt2"/>
                </a:solidFill>
                <a:latin typeface="Roboto"/>
                <a:ea typeface="Roboto"/>
                <a:cs typeface="Roboto"/>
                <a:sym typeface="Roboto"/>
              </a:rPr>
              <a:t>Herramientas de visualización que no cuentan con funciones avanzadas.</a:t>
            </a:r>
            <a:endParaRPr sz="900">
              <a:solidFill>
                <a:schemeClr val="lt2"/>
              </a:solidFill>
              <a:latin typeface="Roboto"/>
              <a:ea typeface="Roboto"/>
              <a:cs typeface="Roboto"/>
              <a:sym typeface="Roboto"/>
            </a:endParaRPr>
          </a:p>
          <a:p>
            <a:pPr indent="0" lvl="0" marL="0" rtl="0" algn="just">
              <a:spcBef>
                <a:spcPts val="1200"/>
              </a:spcBef>
              <a:spcAft>
                <a:spcPts val="0"/>
              </a:spcAft>
              <a:buNone/>
            </a:pPr>
            <a:r>
              <a:rPr lang="fr" sz="900">
                <a:solidFill>
                  <a:schemeClr val="lt2"/>
                </a:solidFill>
                <a:latin typeface="Roboto"/>
                <a:ea typeface="Roboto"/>
                <a:cs typeface="Roboto"/>
                <a:sym typeface="Roboto"/>
              </a:rPr>
              <a:t>Dificultades para acceder a estudios previos debido a sistemas no integrados.</a:t>
            </a:r>
            <a:endParaRPr sz="900">
              <a:solidFill>
                <a:schemeClr val="lt2"/>
              </a:solidFill>
              <a:latin typeface="Roboto"/>
              <a:ea typeface="Roboto"/>
              <a:cs typeface="Roboto"/>
              <a:sym typeface="Roboto"/>
            </a:endParaRPr>
          </a:p>
          <a:p>
            <a:pPr indent="0" lvl="0" marL="0" rtl="0" algn="just">
              <a:spcBef>
                <a:spcPts val="1200"/>
              </a:spcBef>
              <a:spcAft>
                <a:spcPts val="0"/>
              </a:spcAft>
              <a:buNone/>
            </a:pPr>
            <a:r>
              <a:rPr b="1" lang="fr" sz="900">
                <a:solidFill>
                  <a:schemeClr val="lt2"/>
                </a:solidFill>
                <a:latin typeface="Roboto"/>
                <a:ea typeface="Roboto"/>
                <a:cs typeface="Roboto"/>
                <a:sym typeface="Roboto"/>
              </a:rPr>
              <a:t>6. Comunicación con otros profesionales</a:t>
            </a:r>
            <a:endParaRPr b="1" sz="900">
              <a:solidFill>
                <a:schemeClr val="lt2"/>
              </a:solidFill>
              <a:latin typeface="Roboto"/>
              <a:ea typeface="Roboto"/>
              <a:cs typeface="Roboto"/>
              <a:sym typeface="Roboto"/>
            </a:endParaRPr>
          </a:p>
          <a:p>
            <a:pPr indent="0" lvl="0" marL="0" rtl="0" algn="just">
              <a:spcBef>
                <a:spcPts val="1200"/>
              </a:spcBef>
              <a:spcAft>
                <a:spcPts val="0"/>
              </a:spcAft>
              <a:buNone/>
            </a:pPr>
            <a:r>
              <a:rPr lang="fr" sz="900">
                <a:solidFill>
                  <a:schemeClr val="lt2"/>
                </a:solidFill>
                <a:latin typeface="Roboto"/>
                <a:ea typeface="Roboto"/>
                <a:cs typeface="Roboto"/>
                <a:sym typeface="Roboto"/>
              </a:rPr>
              <a:t>Informes incompletos y dificultades para discutir casos complejos con otros especialistas.</a:t>
            </a:r>
            <a:endParaRPr sz="900">
              <a:solidFill>
                <a:schemeClr val="lt2"/>
              </a:solidFill>
              <a:latin typeface="Roboto"/>
              <a:ea typeface="Roboto"/>
              <a:cs typeface="Roboto"/>
              <a:sym typeface="Roboto"/>
            </a:endParaRPr>
          </a:p>
          <a:p>
            <a:pPr indent="0" lvl="0" marL="0" rtl="0" algn="just">
              <a:spcBef>
                <a:spcPts val="1200"/>
              </a:spcBef>
              <a:spcAft>
                <a:spcPts val="0"/>
              </a:spcAft>
              <a:buNone/>
            </a:pPr>
            <a:r>
              <a:rPr b="1" lang="fr" sz="900">
                <a:solidFill>
                  <a:schemeClr val="lt2"/>
                </a:solidFill>
                <a:latin typeface="Roboto"/>
                <a:ea typeface="Roboto"/>
                <a:cs typeface="Roboto"/>
                <a:sym typeface="Roboto"/>
              </a:rPr>
              <a:t>7. Errores humanos</a:t>
            </a:r>
            <a:endParaRPr b="1" sz="900">
              <a:solidFill>
                <a:schemeClr val="lt2"/>
              </a:solidFill>
              <a:latin typeface="Roboto"/>
              <a:ea typeface="Roboto"/>
              <a:cs typeface="Roboto"/>
              <a:sym typeface="Roboto"/>
            </a:endParaRPr>
          </a:p>
          <a:p>
            <a:pPr indent="0" lvl="0" marL="0" rtl="0" algn="just">
              <a:spcBef>
                <a:spcPts val="1200"/>
              </a:spcBef>
              <a:spcAft>
                <a:spcPts val="0"/>
              </a:spcAft>
              <a:buNone/>
            </a:pPr>
            <a:r>
              <a:rPr lang="fr" sz="900">
                <a:solidFill>
                  <a:schemeClr val="lt2"/>
                </a:solidFill>
                <a:latin typeface="Roboto"/>
                <a:ea typeface="Roboto"/>
                <a:cs typeface="Roboto"/>
                <a:sym typeface="Roboto"/>
              </a:rPr>
              <a:t>Errores por distracción y tendencia a confirmar un diagnóstico inicial sin considerar otras posibilidades.</a:t>
            </a:r>
            <a:endParaRPr sz="900">
              <a:solidFill>
                <a:schemeClr val="lt2"/>
              </a:solidFill>
              <a:latin typeface="Roboto"/>
              <a:ea typeface="Roboto"/>
              <a:cs typeface="Roboto"/>
              <a:sym typeface="Roboto"/>
            </a:endParaRPr>
          </a:p>
          <a:p>
            <a:pPr indent="0" lvl="0" marL="0" rtl="0" algn="just">
              <a:spcBef>
                <a:spcPts val="1200"/>
              </a:spcBef>
              <a:spcAft>
                <a:spcPts val="0"/>
              </a:spcAft>
              <a:buNone/>
            </a:pPr>
            <a:r>
              <a:rPr lang="fr" sz="900">
                <a:solidFill>
                  <a:schemeClr val="lt2"/>
                </a:solidFill>
                <a:latin typeface="Roboto"/>
                <a:ea typeface="Roboto"/>
                <a:cs typeface="Roboto"/>
                <a:sym typeface="Roboto"/>
              </a:rPr>
              <a:t>Pacientes con alto índice de masa corporal que generan imágenes con menor calidad.</a:t>
            </a:r>
            <a:endParaRPr sz="900">
              <a:solidFill>
                <a:schemeClr val="lt2"/>
              </a:solidFill>
              <a:latin typeface="Roboto"/>
              <a:ea typeface="Roboto"/>
              <a:cs typeface="Roboto"/>
              <a:sym typeface="Roboto"/>
            </a:endParaRPr>
          </a:p>
          <a:p>
            <a:pPr indent="0" lvl="0" marL="0" rtl="0" algn="just">
              <a:spcBef>
                <a:spcPts val="1200"/>
              </a:spcBef>
              <a:spcAft>
                <a:spcPts val="0"/>
              </a:spcAft>
              <a:buNone/>
            </a:pPr>
            <a:r>
              <a:rPr b="1" lang="fr" sz="900">
                <a:solidFill>
                  <a:schemeClr val="lt2"/>
                </a:solidFill>
                <a:latin typeface="Roboto"/>
                <a:ea typeface="Roboto"/>
                <a:cs typeface="Roboto"/>
                <a:sym typeface="Roboto"/>
              </a:rPr>
              <a:t>8. Regulaciones y documentación</a:t>
            </a:r>
            <a:endParaRPr b="1" sz="900">
              <a:solidFill>
                <a:schemeClr val="lt2"/>
              </a:solidFill>
              <a:latin typeface="Roboto"/>
              <a:ea typeface="Roboto"/>
              <a:cs typeface="Roboto"/>
              <a:sym typeface="Roboto"/>
            </a:endParaRPr>
          </a:p>
          <a:p>
            <a:pPr indent="0" lvl="0" marL="0" rtl="0" algn="just">
              <a:spcBef>
                <a:spcPts val="1200"/>
              </a:spcBef>
              <a:spcAft>
                <a:spcPts val="0"/>
              </a:spcAft>
              <a:buNone/>
            </a:pPr>
            <a:r>
              <a:rPr lang="fr" sz="900">
                <a:solidFill>
                  <a:schemeClr val="lt2"/>
                </a:solidFill>
                <a:latin typeface="Roboto"/>
                <a:ea typeface="Roboto"/>
                <a:cs typeface="Roboto"/>
                <a:sym typeface="Roboto"/>
              </a:rPr>
              <a:t>Necesidad de documentar y justificar cada hallazgo, lo que consume tiempo.</a:t>
            </a:r>
            <a:endParaRPr sz="900">
              <a:solidFill>
                <a:schemeClr val="lt2"/>
              </a:solidFill>
              <a:latin typeface="Roboto"/>
              <a:ea typeface="Roboto"/>
              <a:cs typeface="Roboto"/>
              <a:sym typeface="Roboto"/>
            </a:endParaRPr>
          </a:p>
          <a:p>
            <a:pPr indent="0" lvl="0" marL="0" rtl="0" algn="just">
              <a:spcBef>
                <a:spcPts val="1200"/>
              </a:spcBef>
              <a:spcAft>
                <a:spcPts val="1200"/>
              </a:spcAft>
              <a:buNone/>
            </a:pPr>
            <a:r>
              <a:rPr lang="fr" sz="900">
                <a:solidFill>
                  <a:schemeClr val="lt2"/>
                </a:solidFill>
                <a:latin typeface="Roboto"/>
                <a:ea typeface="Roboto"/>
                <a:cs typeface="Roboto"/>
                <a:sym typeface="Roboto"/>
              </a:rPr>
              <a:t>Cumplir con protocolos de protección radiológica y ética.</a:t>
            </a:r>
            <a:endParaRPr sz="900">
              <a:solidFill>
                <a:schemeClr val="lt2"/>
              </a:solidFill>
              <a:latin typeface="Roboto"/>
              <a:ea typeface="Roboto"/>
              <a:cs typeface="Roboto"/>
              <a:sym typeface="Roboto"/>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ctrTitle"/>
          </p:nvPr>
        </p:nvSpPr>
        <p:spPr>
          <a:xfrm>
            <a:off x="5387300" y="3743575"/>
            <a:ext cx="3822300" cy="9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solidFill>
                  <a:schemeClr val="lt1"/>
                </a:solidFill>
              </a:rPr>
              <a:t>SOLUCIÓN</a:t>
            </a:r>
            <a:endParaRPr b="1" u="sng">
              <a:solidFill>
                <a:schemeClr val="lt1"/>
              </a:solidFill>
            </a:endParaRPr>
          </a:p>
        </p:txBody>
      </p:sp>
      <p:sp>
        <p:nvSpPr>
          <p:cNvPr id="86" name="Google Shape;86;p16"/>
          <p:cNvSpPr txBox="1"/>
          <p:nvPr/>
        </p:nvSpPr>
        <p:spPr>
          <a:xfrm>
            <a:off x="734100" y="959525"/>
            <a:ext cx="6323100" cy="181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0"/>
              </a:spcAft>
              <a:buNone/>
            </a:pPr>
            <a:r>
              <a:rPr b="1" lang="fr" sz="1366">
                <a:solidFill>
                  <a:schemeClr val="dk2"/>
                </a:solidFill>
                <a:latin typeface="Roboto"/>
                <a:ea typeface="Roboto"/>
                <a:cs typeface="Roboto"/>
                <a:sym typeface="Roboto"/>
              </a:rPr>
              <a:t>DIAGNOVISION: Asistente de </a:t>
            </a:r>
            <a:r>
              <a:rPr b="1" lang="fr" sz="1366">
                <a:solidFill>
                  <a:schemeClr val="dk2"/>
                </a:solidFill>
                <a:latin typeface="Roboto"/>
                <a:ea typeface="Roboto"/>
                <a:cs typeface="Roboto"/>
                <a:sym typeface="Roboto"/>
              </a:rPr>
              <a:t>radiología</a:t>
            </a:r>
            <a:r>
              <a:rPr b="1" lang="fr" sz="1366">
                <a:solidFill>
                  <a:schemeClr val="dk2"/>
                </a:solidFill>
                <a:latin typeface="Roboto"/>
                <a:ea typeface="Roboto"/>
                <a:cs typeface="Roboto"/>
                <a:sym typeface="Roboto"/>
              </a:rPr>
              <a:t> basado en IA multimodal </a:t>
            </a:r>
            <a:r>
              <a:rPr lang="fr" sz="1100">
                <a:solidFill>
                  <a:schemeClr val="dk2"/>
                </a:solidFill>
                <a:latin typeface="Roboto"/>
                <a:ea typeface="Roboto"/>
                <a:cs typeface="Roboto"/>
                <a:sym typeface="Roboto"/>
              </a:rPr>
              <a:t>capaz de analizar automáticamente </a:t>
            </a:r>
            <a:r>
              <a:rPr b="1" lang="fr" sz="1300">
                <a:solidFill>
                  <a:schemeClr val="dk2"/>
                </a:solidFill>
                <a:latin typeface="Roboto"/>
                <a:ea typeface="Roboto"/>
                <a:cs typeface="Roboto"/>
                <a:sym typeface="Roboto"/>
              </a:rPr>
              <a:t>radiografías de tórax </a:t>
            </a:r>
            <a:r>
              <a:rPr lang="fr" sz="1100">
                <a:solidFill>
                  <a:schemeClr val="dk2"/>
                </a:solidFill>
                <a:latin typeface="Roboto"/>
                <a:ea typeface="Roboto"/>
                <a:cs typeface="Roboto"/>
                <a:sym typeface="Roboto"/>
              </a:rPr>
              <a:t>combinando modelos de visión por computadora y NLP. </a:t>
            </a:r>
            <a:endParaRPr sz="1100">
              <a:solidFill>
                <a:schemeClr val="dk2"/>
              </a:solidFill>
              <a:latin typeface="Roboto"/>
              <a:ea typeface="Roboto"/>
              <a:cs typeface="Roboto"/>
              <a:sym typeface="Roboto"/>
            </a:endParaRPr>
          </a:p>
          <a:p>
            <a:pPr indent="0" lvl="0" marL="0" rtl="0" algn="ctr">
              <a:lnSpc>
                <a:spcPct val="115000"/>
              </a:lnSpc>
              <a:spcBef>
                <a:spcPts val="1400"/>
              </a:spcBef>
              <a:spcAft>
                <a:spcPts val="0"/>
              </a:spcAft>
              <a:buNone/>
            </a:pPr>
            <a:r>
              <a:rPr lang="fr" sz="1100">
                <a:solidFill>
                  <a:schemeClr val="dk2"/>
                </a:solidFill>
                <a:latin typeface="Roboto"/>
                <a:ea typeface="Roboto"/>
                <a:cs typeface="Roboto"/>
                <a:sym typeface="Roboto"/>
              </a:rPr>
              <a:t>La herramienta permitirá </a:t>
            </a:r>
            <a:r>
              <a:rPr b="1" lang="fr" sz="1100">
                <a:solidFill>
                  <a:schemeClr val="dk2"/>
                </a:solidFill>
                <a:latin typeface="Roboto"/>
                <a:ea typeface="Roboto"/>
                <a:cs typeface="Roboto"/>
                <a:sym typeface="Roboto"/>
              </a:rPr>
              <a:t>priorizar casos críticos, generar informes estructurados y asistir a los radiólogos en la toma de decisiones diagnósticas</a:t>
            </a:r>
            <a:r>
              <a:rPr lang="fr" sz="1100">
                <a:solidFill>
                  <a:schemeClr val="dk2"/>
                </a:solidFill>
                <a:latin typeface="Roboto"/>
                <a:ea typeface="Roboto"/>
                <a:cs typeface="Roboto"/>
                <a:sym typeface="Roboto"/>
              </a:rPr>
              <a:t>.</a:t>
            </a:r>
            <a:endParaRPr sz="1100">
              <a:solidFill>
                <a:schemeClr val="dk2"/>
              </a:solidFill>
              <a:latin typeface="Roboto"/>
              <a:ea typeface="Roboto"/>
              <a:cs typeface="Roboto"/>
              <a:sym typeface="Roboto"/>
            </a:endParaRPr>
          </a:p>
          <a:p>
            <a:pPr indent="0" lvl="0" marL="0" rtl="0" algn="ctr">
              <a:lnSpc>
                <a:spcPct val="115000"/>
              </a:lnSpc>
              <a:spcBef>
                <a:spcPts val="1400"/>
              </a:spcBef>
              <a:spcAft>
                <a:spcPts val="400"/>
              </a:spcAft>
              <a:buNone/>
            </a:pPr>
            <a:r>
              <a:t/>
            </a:r>
            <a:endParaRPr b="1" sz="1366">
              <a:solidFill>
                <a:schemeClr val="dk2"/>
              </a:solidFill>
              <a:latin typeface="Roboto"/>
              <a:ea typeface="Roboto"/>
              <a:cs typeface="Roboto"/>
              <a:sym typeface="Roboto"/>
            </a:endParaRPr>
          </a:p>
        </p:txBody>
      </p:sp>
      <p:pic>
        <p:nvPicPr>
          <p:cNvPr id="87" name="Google Shape;87;p16"/>
          <p:cNvPicPr preferRelativeResize="0"/>
          <p:nvPr/>
        </p:nvPicPr>
        <p:blipFill>
          <a:blip r:embed="rId3">
            <a:alphaModFix/>
          </a:blip>
          <a:stretch>
            <a:fillRect/>
          </a:stretch>
        </p:blipFill>
        <p:spPr>
          <a:xfrm>
            <a:off x="652750" y="2978100"/>
            <a:ext cx="1745725" cy="1745725"/>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23000" y="-105675"/>
            <a:ext cx="3704400" cy="20496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1400"/>
              </a:spcBef>
              <a:spcAft>
                <a:spcPts val="0"/>
              </a:spcAft>
              <a:buNone/>
            </a:pPr>
            <a:r>
              <a:rPr b="1" i="1" lang="fr" sz="1744">
                <a:latin typeface="Arial"/>
                <a:ea typeface="Arial"/>
                <a:cs typeface="Arial"/>
                <a:sym typeface="Arial"/>
              </a:rPr>
              <a:t>  </a:t>
            </a:r>
            <a:r>
              <a:rPr b="1" i="1" lang="fr" sz="1966">
                <a:latin typeface="Arial"/>
                <a:ea typeface="Arial"/>
                <a:cs typeface="Arial"/>
                <a:sym typeface="Arial"/>
              </a:rPr>
              <a:t> </a:t>
            </a:r>
            <a:r>
              <a:rPr b="1" i="1" lang="fr" sz="1300">
                <a:latin typeface="Arial"/>
                <a:ea typeface="Arial"/>
                <a:cs typeface="Arial"/>
                <a:sym typeface="Arial"/>
              </a:rPr>
              <a:t>Proyecto IA Multimodal - Resumen</a:t>
            </a:r>
            <a:endParaRPr b="1" i="1" sz="1300">
              <a:latin typeface="Arial"/>
              <a:ea typeface="Arial"/>
              <a:cs typeface="Arial"/>
              <a:sym typeface="Arial"/>
            </a:endParaRPr>
          </a:p>
          <a:p>
            <a:pPr indent="0" lvl="0" marL="0" marR="0" rtl="0" algn="l">
              <a:lnSpc>
                <a:spcPct val="115000"/>
              </a:lnSpc>
              <a:spcBef>
                <a:spcPts val="1400"/>
              </a:spcBef>
              <a:spcAft>
                <a:spcPts val="0"/>
              </a:spcAft>
              <a:buNone/>
            </a:pPr>
            <a:r>
              <a:rPr b="1" i="1" lang="fr" sz="1188" u="sng">
                <a:latin typeface="Arial"/>
                <a:ea typeface="Arial"/>
                <a:cs typeface="Arial"/>
                <a:sym typeface="Arial"/>
              </a:rPr>
              <a:t>Objetivo:</a:t>
            </a:r>
            <a:r>
              <a:rPr b="1" lang="fr" sz="966">
                <a:latin typeface="Arial"/>
                <a:ea typeface="Arial"/>
                <a:cs typeface="Arial"/>
                <a:sym typeface="Arial"/>
              </a:rPr>
              <a:t> Automatización de diagnósticos e informes radiológicos.</a:t>
            </a:r>
            <a:endParaRPr b="1" sz="966">
              <a:latin typeface="Arial"/>
              <a:ea typeface="Arial"/>
              <a:cs typeface="Arial"/>
              <a:sym typeface="Arial"/>
            </a:endParaRPr>
          </a:p>
          <a:p>
            <a:pPr indent="0" lvl="0" marL="0" marR="0" rtl="0" algn="l">
              <a:lnSpc>
                <a:spcPct val="115000"/>
              </a:lnSpc>
              <a:spcBef>
                <a:spcPts val="1400"/>
              </a:spcBef>
              <a:spcAft>
                <a:spcPts val="0"/>
              </a:spcAft>
              <a:buNone/>
            </a:pPr>
            <a:r>
              <a:rPr b="1" i="1" lang="fr" sz="1188" u="sng">
                <a:latin typeface="Arial"/>
                <a:ea typeface="Arial"/>
                <a:cs typeface="Arial"/>
                <a:sym typeface="Arial"/>
              </a:rPr>
              <a:t>Tecnología</a:t>
            </a:r>
            <a:r>
              <a:rPr b="1" i="1" lang="fr" sz="966">
                <a:latin typeface="Arial"/>
                <a:ea typeface="Arial"/>
                <a:cs typeface="Arial"/>
                <a:sym typeface="Arial"/>
              </a:rPr>
              <a:t>:</a:t>
            </a:r>
            <a:r>
              <a:rPr b="1" lang="fr" sz="966">
                <a:latin typeface="Arial"/>
                <a:ea typeface="Arial"/>
                <a:cs typeface="Arial"/>
                <a:sym typeface="Arial"/>
              </a:rPr>
              <a:t> VIT (google/vit-base-patch16-224) + RandomForestClassifier en un LLM (FreedomIntelligence/HuatuoGPT-o1-7B).</a:t>
            </a:r>
            <a:endParaRPr b="1" sz="966">
              <a:latin typeface="Arial"/>
              <a:ea typeface="Arial"/>
              <a:cs typeface="Arial"/>
              <a:sym typeface="Arial"/>
            </a:endParaRPr>
          </a:p>
          <a:p>
            <a:pPr indent="0" lvl="0" marL="0" marR="0" rtl="0" algn="l">
              <a:lnSpc>
                <a:spcPct val="115000"/>
              </a:lnSpc>
              <a:spcBef>
                <a:spcPts val="1400"/>
              </a:spcBef>
              <a:spcAft>
                <a:spcPts val="0"/>
              </a:spcAft>
              <a:buNone/>
            </a:pPr>
            <a:r>
              <a:rPr b="1" i="1" lang="fr" sz="1188" u="sng">
                <a:latin typeface="Arial"/>
                <a:ea typeface="Arial"/>
                <a:cs typeface="Arial"/>
                <a:sym typeface="Arial"/>
              </a:rPr>
              <a:t>Datos:</a:t>
            </a:r>
            <a:r>
              <a:rPr b="1" lang="fr" sz="966">
                <a:latin typeface="Arial"/>
                <a:ea typeface="Arial"/>
                <a:cs typeface="Arial"/>
                <a:sym typeface="Arial"/>
              </a:rPr>
              <a:t> CheXpert y CheXpertSmall.</a:t>
            </a:r>
            <a:endParaRPr b="1" sz="966">
              <a:latin typeface="Arial"/>
              <a:ea typeface="Arial"/>
              <a:cs typeface="Arial"/>
              <a:sym typeface="Arial"/>
            </a:endParaRPr>
          </a:p>
          <a:p>
            <a:pPr indent="0" lvl="0" marL="0" marR="0" rtl="0" algn="l">
              <a:lnSpc>
                <a:spcPct val="115000"/>
              </a:lnSpc>
              <a:spcBef>
                <a:spcPts val="1400"/>
              </a:spcBef>
              <a:spcAft>
                <a:spcPts val="0"/>
              </a:spcAft>
              <a:buNone/>
            </a:pPr>
            <a:r>
              <a:rPr b="1" i="1" lang="fr" sz="1188" u="sng">
                <a:latin typeface="Arial"/>
                <a:ea typeface="Arial"/>
                <a:cs typeface="Arial"/>
                <a:sym typeface="Arial"/>
              </a:rPr>
              <a:t>Resultados:</a:t>
            </a:r>
            <a:endParaRPr b="1" i="1" sz="1188" u="sng">
              <a:latin typeface="Arial"/>
              <a:ea typeface="Arial"/>
              <a:cs typeface="Arial"/>
              <a:sym typeface="Arial"/>
            </a:endParaRPr>
          </a:p>
          <a:p>
            <a:pPr indent="0" lvl="0" marL="0" marR="0" rtl="0" algn="l">
              <a:lnSpc>
                <a:spcPct val="115000"/>
              </a:lnSpc>
              <a:spcBef>
                <a:spcPts val="1400"/>
              </a:spcBef>
              <a:spcAft>
                <a:spcPts val="0"/>
              </a:spcAft>
              <a:buNone/>
            </a:pPr>
            <a:r>
              <a:rPr b="1" lang="fr" sz="966">
                <a:latin typeface="Arial"/>
                <a:ea typeface="Arial"/>
                <a:cs typeface="Arial"/>
                <a:sym typeface="Arial"/>
              </a:rPr>
              <a:t>Alta precisión.</a:t>
            </a:r>
            <a:endParaRPr b="1" sz="966">
              <a:latin typeface="Arial"/>
              <a:ea typeface="Arial"/>
              <a:cs typeface="Arial"/>
              <a:sym typeface="Arial"/>
            </a:endParaRPr>
          </a:p>
          <a:p>
            <a:pPr indent="0" lvl="0" marL="0" marR="0" rtl="0" algn="l">
              <a:lnSpc>
                <a:spcPct val="115000"/>
              </a:lnSpc>
              <a:spcBef>
                <a:spcPts val="1400"/>
              </a:spcBef>
              <a:spcAft>
                <a:spcPts val="0"/>
              </a:spcAft>
              <a:buNone/>
            </a:pPr>
            <a:r>
              <a:rPr b="1" lang="fr" sz="966">
                <a:latin typeface="Arial"/>
                <a:ea typeface="Arial"/>
                <a:cs typeface="Arial"/>
                <a:sym typeface="Arial"/>
              </a:rPr>
              <a:t>Informes coherentes y detallados.</a:t>
            </a:r>
            <a:endParaRPr b="1" sz="966">
              <a:latin typeface="Arial"/>
              <a:ea typeface="Arial"/>
              <a:cs typeface="Arial"/>
              <a:sym typeface="Arial"/>
            </a:endParaRPr>
          </a:p>
          <a:p>
            <a:pPr indent="0" lvl="0" marL="0" marR="0" rtl="0" algn="l">
              <a:lnSpc>
                <a:spcPct val="115000"/>
              </a:lnSpc>
              <a:spcBef>
                <a:spcPts val="1400"/>
              </a:spcBef>
              <a:spcAft>
                <a:spcPts val="0"/>
              </a:spcAft>
              <a:buNone/>
            </a:pPr>
            <a:r>
              <a:rPr b="1" lang="fr" sz="966">
                <a:latin typeface="Arial"/>
                <a:ea typeface="Arial"/>
                <a:cs typeface="Arial"/>
                <a:sym typeface="Arial"/>
              </a:rPr>
              <a:t>Mejora en la interpretación radiológica.</a:t>
            </a:r>
            <a:endParaRPr b="1" sz="966">
              <a:latin typeface="Arial"/>
              <a:ea typeface="Arial"/>
              <a:cs typeface="Arial"/>
              <a:sym typeface="Arial"/>
            </a:endParaRPr>
          </a:p>
          <a:p>
            <a:pPr indent="0" lvl="0" marL="0" marR="0" rtl="0" algn="l">
              <a:lnSpc>
                <a:spcPct val="115000"/>
              </a:lnSpc>
              <a:spcBef>
                <a:spcPts val="1400"/>
              </a:spcBef>
              <a:spcAft>
                <a:spcPts val="0"/>
              </a:spcAft>
              <a:buNone/>
            </a:pPr>
            <a:r>
              <a:rPr b="1" i="1" lang="fr" sz="1188" u="sng">
                <a:latin typeface="Arial"/>
                <a:ea typeface="Arial"/>
                <a:cs typeface="Arial"/>
                <a:sym typeface="Arial"/>
              </a:rPr>
              <a:t>Impacto:</a:t>
            </a:r>
            <a:endParaRPr b="1" i="1" sz="1188" u="sng">
              <a:latin typeface="Arial"/>
              <a:ea typeface="Arial"/>
              <a:cs typeface="Arial"/>
              <a:sym typeface="Arial"/>
            </a:endParaRPr>
          </a:p>
          <a:p>
            <a:pPr indent="0" lvl="0" marL="0" marR="0" rtl="0" algn="l">
              <a:lnSpc>
                <a:spcPct val="115000"/>
              </a:lnSpc>
              <a:spcBef>
                <a:spcPts val="1400"/>
              </a:spcBef>
              <a:spcAft>
                <a:spcPts val="0"/>
              </a:spcAft>
              <a:buNone/>
            </a:pPr>
            <a:r>
              <a:rPr b="1" lang="fr" sz="966">
                <a:latin typeface="Arial"/>
                <a:ea typeface="Arial"/>
                <a:cs typeface="Arial"/>
                <a:sym typeface="Arial"/>
              </a:rPr>
              <a:t>Reducción del tiempo de análisis.</a:t>
            </a:r>
            <a:endParaRPr b="1" sz="966">
              <a:latin typeface="Arial"/>
              <a:ea typeface="Arial"/>
              <a:cs typeface="Arial"/>
              <a:sym typeface="Arial"/>
            </a:endParaRPr>
          </a:p>
          <a:p>
            <a:pPr indent="0" lvl="0" marL="0" marR="0" rtl="0" algn="l">
              <a:lnSpc>
                <a:spcPct val="115000"/>
              </a:lnSpc>
              <a:spcBef>
                <a:spcPts val="1400"/>
              </a:spcBef>
              <a:spcAft>
                <a:spcPts val="0"/>
              </a:spcAft>
              <a:buNone/>
            </a:pPr>
            <a:r>
              <a:rPr b="1" lang="fr" sz="966">
                <a:latin typeface="Arial"/>
                <a:ea typeface="Arial"/>
                <a:cs typeface="Arial"/>
                <a:sym typeface="Arial"/>
              </a:rPr>
              <a:t>Diagnósticos más precisos y rápidos.</a:t>
            </a:r>
            <a:endParaRPr b="1" sz="966">
              <a:latin typeface="Arial"/>
              <a:ea typeface="Arial"/>
              <a:cs typeface="Arial"/>
              <a:sym typeface="Arial"/>
            </a:endParaRPr>
          </a:p>
          <a:p>
            <a:pPr indent="0" lvl="0" marL="0" marR="0" rtl="0" algn="l">
              <a:lnSpc>
                <a:spcPct val="115000"/>
              </a:lnSpc>
              <a:spcBef>
                <a:spcPts val="1400"/>
              </a:spcBef>
              <a:spcAft>
                <a:spcPts val="0"/>
              </a:spcAft>
              <a:buNone/>
            </a:pPr>
            <a:r>
              <a:rPr b="1" lang="fr" sz="966">
                <a:latin typeface="Arial"/>
                <a:ea typeface="Arial"/>
                <a:cs typeface="Arial"/>
                <a:sym typeface="Arial"/>
              </a:rPr>
              <a:t>Apoyo a los profesionales médicos.</a:t>
            </a:r>
            <a:endParaRPr b="1" sz="966">
              <a:latin typeface="Arial"/>
              <a:ea typeface="Arial"/>
              <a:cs typeface="Arial"/>
              <a:sym typeface="Arial"/>
            </a:endParaRPr>
          </a:p>
          <a:p>
            <a:pPr indent="0" lvl="0" marL="0" marR="0" rtl="0" algn="l">
              <a:lnSpc>
                <a:spcPct val="115000"/>
              </a:lnSpc>
              <a:spcBef>
                <a:spcPts val="1400"/>
              </a:spcBef>
              <a:spcAft>
                <a:spcPts val="0"/>
              </a:spcAft>
              <a:buNone/>
            </a:pPr>
            <a:r>
              <a:rPr b="1" i="1" lang="fr" sz="1188" u="sng">
                <a:latin typeface="Arial"/>
                <a:ea typeface="Arial"/>
                <a:cs typeface="Arial"/>
                <a:sym typeface="Arial"/>
              </a:rPr>
              <a:t>Próximos pasos:</a:t>
            </a:r>
            <a:r>
              <a:rPr b="1" lang="fr" sz="966">
                <a:latin typeface="Arial"/>
                <a:ea typeface="Arial"/>
                <a:cs typeface="Arial"/>
                <a:sym typeface="Arial"/>
              </a:rPr>
              <a:t> Optimización del modelo y despliegue en entornos clínicos.</a:t>
            </a:r>
            <a:endParaRPr sz="433">
              <a:solidFill>
                <a:srgbClr val="000000"/>
              </a:solidFill>
              <a:latin typeface="Arial"/>
              <a:ea typeface="Arial"/>
              <a:cs typeface="Arial"/>
              <a:sym typeface="Arial"/>
            </a:endParaRPr>
          </a:p>
          <a:p>
            <a:pPr indent="0" lvl="0" marL="0" rtl="0" algn="l">
              <a:lnSpc>
                <a:spcPct val="115000"/>
              </a:lnSpc>
              <a:spcBef>
                <a:spcPts val="1400"/>
              </a:spcBef>
              <a:spcAft>
                <a:spcPts val="400"/>
              </a:spcAft>
              <a:buNone/>
            </a:pPr>
            <a:r>
              <a:t/>
            </a:r>
            <a:endParaRPr b="1" sz="966">
              <a:latin typeface="Arial"/>
              <a:ea typeface="Arial"/>
              <a:cs typeface="Arial"/>
              <a:sym typeface="Arial"/>
            </a:endParaRPr>
          </a:p>
        </p:txBody>
      </p:sp>
      <p:sp>
        <p:nvSpPr>
          <p:cNvPr id="93" name="Google Shape;93;p17"/>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7"/>
          <p:cNvPicPr preferRelativeResize="0"/>
          <p:nvPr/>
        </p:nvPicPr>
        <p:blipFill>
          <a:blip r:embed="rId3">
            <a:alphaModFix/>
          </a:blip>
          <a:stretch>
            <a:fillRect/>
          </a:stretch>
        </p:blipFill>
        <p:spPr>
          <a:xfrm>
            <a:off x="4696275" y="484725"/>
            <a:ext cx="4114800" cy="4114800"/>
          </a:xfrm>
          <a:prstGeom prst="rect">
            <a:avLst/>
          </a:prstGeom>
          <a:noFill/>
          <a:ln>
            <a:noFill/>
          </a:ln>
        </p:spPr>
      </p:pic>
      <p:sp>
        <p:nvSpPr>
          <p:cNvPr id="95" name="Google Shape;95;p17"/>
          <p:cNvSpPr txBox="1"/>
          <p:nvPr/>
        </p:nvSpPr>
        <p:spPr>
          <a:xfrm>
            <a:off x="2844200" y="2094975"/>
            <a:ext cx="632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464625" y="1171825"/>
            <a:ext cx="8068425" cy="3491924"/>
          </a:xfrm>
          <a:prstGeom prst="rect">
            <a:avLst/>
          </a:prstGeom>
          <a:noFill/>
          <a:ln>
            <a:noFill/>
          </a:ln>
        </p:spPr>
      </p:pic>
      <p:sp>
        <p:nvSpPr>
          <p:cNvPr id="101" name="Google Shape;101;p18"/>
          <p:cNvSpPr txBox="1"/>
          <p:nvPr/>
        </p:nvSpPr>
        <p:spPr>
          <a:xfrm>
            <a:off x="2500950" y="259550"/>
            <a:ext cx="4294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chemeClr val="dk2"/>
                </a:solidFill>
                <a:latin typeface="Roboto"/>
                <a:ea typeface="Roboto"/>
                <a:cs typeface="Roboto"/>
                <a:sym typeface="Roboto"/>
              </a:rPr>
              <a:t>DATASET: 12 Patologías </a:t>
            </a:r>
            <a:r>
              <a:rPr b="1" lang="fr" sz="1300">
                <a:solidFill>
                  <a:schemeClr val="dk2"/>
                </a:solidFill>
                <a:latin typeface="Roboto"/>
                <a:ea typeface="Roboto"/>
                <a:cs typeface="Roboto"/>
                <a:sym typeface="Roboto"/>
              </a:rPr>
              <a:t>torácicas</a:t>
            </a:r>
            <a:endParaRPr b="1" sz="1300">
              <a:solidFill>
                <a:schemeClr val="dk2"/>
              </a:solidFill>
              <a:latin typeface="Roboto"/>
              <a:ea typeface="Roboto"/>
              <a:cs typeface="Roboto"/>
              <a:sym typeface="Roboto"/>
            </a:endParaRPr>
          </a:p>
          <a:p>
            <a:pPr indent="0" lvl="0" marL="0" rtl="0" algn="ctr">
              <a:lnSpc>
                <a:spcPct val="115000"/>
              </a:lnSpc>
              <a:spcBef>
                <a:spcPts val="1200"/>
              </a:spcBef>
              <a:spcAft>
                <a:spcPts val="1200"/>
              </a:spcAft>
              <a:buNone/>
            </a:pPr>
            <a:r>
              <a:rPr b="1" lang="fr" sz="1100">
                <a:solidFill>
                  <a:schemeClr val="dk2"/>
                </a:solidFill>
              </a:rPr>
              <a:t>CheXpert</a:t>
            </a:r>
            <a:r>
              <a:rPr lang="fr" sz="1100">
                <a:solidFill>
                  <a:schemeClr val="dk2"/>
                </a:solidFill>
              </a:rPr>
              <a:t> desarrollado por Stanford Hospital</a:t>
            </a:r>
            <a:endParaRPr b="1" sz="1300">
              <a:solidFill>
                <a:schemeClr val="dk2"/>
              </a:solidFill>
              <a:latin typeface="Roboto"/>
              <a:ea typeface="Roboto"/>
              <a:cs typeface="Roboto"/>
              <a:sym typeface="Roboto"/>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3">
            <a:alphaModFix/>
          </a:blip>
          <a:stretch>
            <a:fillRect/>
          </a:stretch>
        </p:blipFill>
        <p:spPr>
          <a:xfrm>
            <a:off x="6716425" y="2571750"/>
            <a:ext cx="2052700" cy="1664350"/>
          </a:xfrm>
          <a:prstGeom prst="rect">
            <a:avLst/>
          </a:prstGeom>
          <a:noFill/>
          <a:ln>
            <a:noFill/>
          </a:ln>
        </p:spPr>
      </p:pic>
      <p:pic>
        <p:nvPicPr>
          <p:cNvPr id="107" name="Google Shape;107;p19"/>
          <p:cNvPicPr preferRelativeResize="0"/>
          <p:nvPr/>
        </p:nvPicPr>
        <p:blipFill>
          <a:blip r:embed="rId4">
            <a:alphaModFix/>
          </a:blip>
          <a:stretch>
            <a:fillRect/>
          </a:stretch>
        </p:blipFill>
        <p:spPr>
          <a:xfrm>
            <a:off x="-66200" y="212200"/>
            <a:ext cx="6837699" cy="4782050"/>
          </a:xfrm>
          <a:prstGeom prst="rect">
            <a:avLst/>
          </a:prstGeom>
          <a:noFill/>
          <a:ln>
            <a:noFill/>
          </a:ln>
        </p:spPr>
      </p:pic>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nvSpPr>
        <p:spPr>
          <a:xfrm>
            <a:off x="731425" y="566250"/>
            <a:ext cx="7589400" cy="38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fr" sz="1600">
                <a:solidFill>
                  <a:schemeClr val="dk2"/>
                </a:solidFill>
                <a:latin typeface="Roboto"/>
                <a:ea typeface="Roboto"/>
                <a:cs typeface="Roboto"/>
                <a:sym typeface="Roboto"/>
              </a:rPr>
              <a:t> Problemas en el Dataset</a:t>
            </a:r>
            <a:endParaRPr b="1" sz="1600">
              <a:solidFill>
                <a:schemeClr val="dk2"/>
              </a:solidFill>
              <a:latin typeface="Roboto"/>
              <a:ea typeface="Roboto"/>
              <a:cs typeface="Roboto"/>
              <a:sym typeface="Roboto"/>
            </a:endParaRPr>
          </a:p>
          <a:p>
            <a:pPr indent="-298450" lvl="0" marL="457200" rtl="0" algn="l">
              <a:lnSpc>
                <a:spcPct val="115000"/>
              </a:lnSpc>
              <a:spcBef>
                <a:spcPts val="1200"/>
              </a:spcBef>
              <a:spcAft>
                <a:spcPts val="0"/>
              </a:spcAft>
              <a:buClr>
                <a:schemeClr val="dk2"/>
              </a:buClr>
              <a:buSzPts val="1100"/>
              <a:buChar char="●"/>
            </a:pPr>
            <a:r>
              <a:rPr b="1" lang="fr" sz="1100">
                <a:solidFill>
                  <a:schemeClr val="dk2"/>
                </a:solidFill>
                <a:latin typeface="Roboto"/>
                <a:ea typeface="Roboto"/>
                <a:cs typeface="Roboto"/>
                <a:sym typeface="Roboto"/>
              </a:rPr>
              <a:t>Etiquetas inciertas (-1):</a:t>
            </a:r>
            <a:r>
              <a:rPr lang="fr" sz="1100">
                <a:solidFill>
                  <a:schemeClr val="dk2"/>
                </a:solidFill>
                <a:latin typeface="Roboto"/>
                <a:ea typeface="Roboto"/>
                <a:cs typeface="Roboto"/>
                <a:sym typeface="Roboto"/>
              </a:rPr>
              <a:t> La incertidumbre estaba sesgando al modelo y presentando problemas al ser negativo. Por revisión de casos hemos convertido registros -1 como Absent.</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Char char="●"/>
            </a:pPr>
            <a:r>
              <a:rPr b="1" lang="fr" sz="1100">
                <a:solidFill>
                  <a:schemeClr val="dk2"/>
                </a:solidFill>
                <a:latin typeface="Roboto"/>
                <a:ea typeface="Roboto"/>
                <a:cs typeface="Roboto"/>
                <a:sym typeface="Roboto"/>
              </a:rPr>
              <a:t>Desequilibrio de clases:</a:t>
            </a:r>
            <a:r>
              <a:rPr lang="fr" sz="1100">
                <a:solidFill>
                  <a:schemeClr val="dk2"/>
                </a:solidFill>
                <a:latin typeface="Roboto"/>
                <a:ea typeface="Roboto"/>
                <a:cs typeface="Roboto"/>
                <a:sym typeface="Roboto"/>
              </a:rPr>
              <a:t> </a:t>
            </a:r>
            <a:r>
              <a:rPr b="1" lang="fr" sz="1100">
                <a:solidFill>
                  <a:schemeClr val="dk2"/>
                </a:solidFill>
                <a:latin typeface="Roboto"/>
                <a:ea typeface="Roboto"/>
                <a:cs typeface="Roboto"/>
                <a:sym typeface="Roboto"/>
              </a:rPr>
              <a:t>Se ajustó el escalado de pos_weight</a:t>
            </a:r>
            <a:r>
              <a:rPr lang="fr" sz="1100">
                <a:solidFill>
                  <a:schemeClr val="dk2"/>
                </a:solidFill>
                <a:latin typeface="Roboto"/>
                <a:ea typeface="Roboto"/>
                <a:cs typeface="Roboto"/>
                <a:sym typeface="Roboto"/>
              </a:rPr>
              <a:t> para evitar desbalances extremos.</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Char char="●"/>
            </a:pPr>
            <a:r>
              <a:rPr b="1" lang="fr" sz="1100">
                <a:solidFill>
                  <a:schemeClr val="dk2"/>
                </a:solidFill>
                <a:latin typeface="Roboto"/>
                <a:ea typeface="Roboto"/>
                <a:cs typeface="Roboto"/>
                <a:sym typeface="Roboto"/>
              </a:rPr>
              <a:t>Se aplicó resampling</a:t>
            </a:r>
            <a:r>
              <a:rPr lang="fr" sz="1100">
                <a:solidFill>
                  <a:schemeClr val="dk2"/>
                </a:solidFill>
                <a:latin typeface="Roboto"/>
                <a:ea typeface="Roboto"/>
                <a:cs typeface="Roboto"/>
                <a:sym typeface="Roboto"/>
              </a:rPr>
              <a:t>: </a:t>
            </a:r>
            <a:r>
              <a:rPr i="1" lang="fr" sz="1100">
                <a:solidFill>
                  <a:schemeClr val="dk2"/>
                </a:solidFill>
                <a:latin typeface="Roboto"/>
                <a:ea typeface="Roboto"/>
                <a:cs typeface="Roboto"/>
                <a:sym typeface="Roboto"/>
              </a:rPr>
              <a:t>upsampling</a:t>
            </a:r>
            <a:r>
              <a:rPr lang="fr" sz="1100">
                <a:solidFill>
                  <a:schemeClr val="dk2"/>
                </a:solidFill>
                <a:latin typeface="Roboto"/>
                <a:ea typeface="Roboto"/>
                <a:cs typeface="Roboto"/>
                <a:sym typeface="Roboto"/>
              </a:rPr>
              <a:t> en clases raras y </a:t>
            </a:r>
            <a:r>
              <a:rPr i="1" lang="fr" sz="1100">
                <a:solidFill>
                  <a:schemeClr val="dk2"/>
                </a:solidFill>
                <a:latin typeface="Roboto"/>
                <a:ea typeface="Roboto"/>
                <a:cs typeface="Roboto"/>
                <a:sym typeface="Roboto"/>
              </a:rPr>
              <a:t>downsampling</a:t>
            </a:r>
            <a:r>
              <a:rPr lang="fr" sz="1100">
                <a:solidFill>
                  <a:schemeClr val="dk2"/>
                </a:solidFill>
                <a:latin typeface="Roboto"/>
                <a:ea typeface="Roboto"/>
                <a:cs typeface="Roboto"/>
                <a:sym typeface="Roboto"/>
              </a:rPr>
              <a:t> en clases con demasiados negativos.</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Char char="●"/>
            </a:pPr>
            <a:r>
              <a:rPr b="1" lang="fr" sz="1100">
                <a:solidFill>
                  <a:schemeClr val="dk2"/>
                </a:solidFill>
                <a:latin typeface="Roboto"/>
                <a:ea typeface="Roboto"/>
                <a:cs typeface="Roboto"/>
                <a:sym typeface="Roboto"/>
              </a:rPr>
              <a:t>Se optimizó el aprendizaje</a:t>
            </a:r>
            <a:r>
              <a:rPr lang="fr" sz="1100">
                <a:solidFill>
                  <a:schemeClr val="dk2"/>
                </a:solidFill>
                <a:latin typeface="Roboto"/>
                <a:ea typeface="Roboto"/>
                <a:cs typeface="Roboto"/>
                <a:sym typeface="Roboto"/>
              </a:rPr>
              <a:t> con AdamW y ajuste dinámico con </a:t>
            </a:r>
            <a:r>
              <a:rPr i="1" lang="fr" sz="1100">
                <a:solidFill>
                  <a:schemeClr val="dk2"/>
                </a:solidFill>
                <a:latin typeface="Roboto"/>
                <a:ea typeface="Roboto"/>
                <a:cs typeface="Roboto"/>
                <a:sym typeface="Roboto"/>
              </a:rPr>
              <a:t>CosineAnnealingLR</a:t>
            </a:r>
            <a:r>
              <a:rPr lang="fr" sz="1100">
                <a:solidFill>
                  <a:schemeClr val="dk2"/>
                </a:solidFill>
                <a:latin typeface="Roboto"/>
                <a:ea typeface="Roboto"/>
                <a:cs typeface="Roboto"/>
                <a:sym typeface="Roboto"/>
              </a:rPr>
              <a:t>.</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Char char="●"/>
            </a:pPr>
            <a:r>
              <a:rPr b="1" lang="fr" sz="1100">
                <a:solidFill>
                  <a:schemeClr val="dk2"/>
                </a:solidFill>
                <a:latin typeface="Roboto"/>
                <a:ea typeface="Roboto"/>
                <a:cs typeface="Roboto"/>
                <a:sym typeface="Roboto"/>
              </a:rPr>
              <a:t>Se aplicó una estrategia de aumento de datos más fuerte</a:t>
            </a:r>
            <a:r>
              <a:rPr lang="fr" sz="1100">
                <a:solidFill>
                  <a:schemeClr val="dk2"/>
                </a:solidFill>
                <a:latin typeface="Roboto"/>
                <a:ea typeface="Roboto"/>
                <a:cs typeface="Roboto"/>
                <a:sym typeface="Roboto"/>
              </a:rPr>
              <a:t> para mejorar la generalización del modelo.</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Char char="●"/>
            </a:pPr>
            <a:r>
              <a:rPr b="1" lang="fr" sz="1100">
                <a:solidFill>
                  <a:schemeClr val="dk2"/>
                </a:solidFill>
                <a:latin typeface="Roboto"/>
                <a:ea typeface="Roboto"/>
                <a:cs typeface="Roboto"/>
                <a:sym typeface="Roboto"/>
              </a:rPr>
              <a:t>Se seleccionó el mejor umbral cada 5 épocas</a:t>
            </a:r>
            <a:r>
              <a:rPr lang="fr" sz="1100">
                <a:solidFill>
                  <a:schemeClr val="dk2"/>
                </a:solidFill>
                <a:latin typeface="Roboto"/>
                <a:ea typeface="Roboto"/>
                <a:cs typeface="Roboto"/>
                <a:sym typeface="Roboto"/>
              </a:rPr>
              <a:t> para mejorar las fronteras de decisión del modelo</a:t>
            </a:r>
            <a:endParaRPr sz="1100">
              <a:solidFill>
                <a:schemeClr val="dk2"/>
              </a:solidFill>
              <a:latin typeface="Roboto"/>
              <a:ea typeface="Roboto"/>
              <a:cs typeface="Roboto"/>
              <a:sym typeface="Roboto"/>
            </a:endParaRPr>
          </a:p>
          <a:p>
            <a:pPr indent="0" lvl="0" marL="0" rtl="0" algn="l">
              <a:lnSpc>
                <a:spcPct val="115000"/>
              </a:lnSpc>
              <a:spcBef>
                <a:spcPts val="1400"/>
              </a:spcBef>
              <a:spcAft>
                <a:spcPts val="0"/>
              </a:spcAft>
              <a:buNone/>
            </a:pPr>
            <a:r>
              <a:rPr b="1" lang="fr" sz="1300">
                <a:solidFill>
                  <a:schemeClr val="dk2"/>
                </a:solidFill>
                <a:latin typeface="Roboto"/>
                <a:ea typeface="Roboto"/>
                <a:cs typeface="Roboto"/>
                <a:sym typeface="Roboto"/>
              </a:rPr>
              <a:t>Sesgo en los Datos</a:t>
            </a:r>
            <a:endParaRPr b="1" sz="1300">
              <a:solidFill>
                <a:schemeClr val="dk2"/>
              </a:solidFill>
              <a:latin typeface="Roboto"/>
              <a:ea typeface="Roboto"/>
              <a:cs typeface="Roboto"/>
              <a:sym typeface="Roboto"/>
            </a:endParaRPr>
          </a:p>
          <a:p>
            <a:pPr indent="-298450" lvl="0" marL="457200" rtl="0" algn="l">
              <a:lnSpc>
                <a:spcPct val="115000"/>
              </a:lnSpc>
              <a:spcBef>
                <a:spcPts val="1200"/>
              </a:spcBef>
              <a:spcAft>
                <a:spcPts val="0"/>
              </a:spcAft>
              <a:buClr>
                <a:schemeClr val="dk2"/>
              </a:buClr>
              <a:buSzPts val="1100"/>
              <a:buChar char="●"/>
            </a:pPr>
            <a:r>
              <a:rPr b="1" lang="fr" sz="1100">
                <a:solidFill>
                  <a:schemeClr val="dk2"/>
                </a:solidFill>
                <a:latin typeface="Roboto"/>
                <a:ea typeface="Roboto"/>
                <a:cs typeface="Roboto"/>
                <a:sym typeface="Roboto"/>
              </a:rPr>
              <a:t>Problema:</a:t>
            </a:r>
            <a:r>
              <a:rPr lang="fr" sz="1100">
                <a:solidFill>
                  <a:schemeClr val="dk2"/>
                </a:solidFill>
                <a:latin typeface="Roboto"/>
                <a:ea typeface="Roboto"/>
                <a:cs typeface="Roboto"/>
                <a:sym typeface="Roboto"/>
              </a:rPr>
              <a:t> Dataset limitado a una institución.</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Char char="●"/>
            </a:pPr>
            <a:r>
              <a:rPr b="1" lang="fr" sz="1100">
                <a:solidFill>
                  <a:schemeClr val="dk2"/>
                </a:solidFill>
                <a:latin typeface="Roboto"/>
                <a:ea typeface="Roboto"/>
                <a:cs typeface="Roboto"/>
                <a:sym typeface="Roboto"/>
              </a:rPr>
              <a:t>Solución:</a:t>
            </a:r>
            <a:r>
              <a:rPr lang="fr" sz="1100">
                <a:solidFill>
                  <a:schemeClr val="dk2"/>
                </a:solidFill>
                <a:latin typeface="Roboto"/>
                <a:ea typeface="Roboto"/>
                <a:cs typeface="Roboto"/>
                <a:sym typeface="Roboto"/>
              </a:rPr>
              <a:t> A futuro evaluación en datos con bases de diferentes hospitales.</a:t>
            </a:r>
            <a:endParaRPr sz="1100">
              <a:solidFill>
                <a:schemeClr val="dk2"/>
              </a:solidFill>
              <a:latin typeface="Roboto"/>
              <a:ea typeface="Roboto"/>
              <a:cs typeface="Roboto"/>
              <a:sym typeface="Roboto"/>
            </a:endParaRPr>
          </a:p>
          <a:p>
            <a:pPr indent="0" lvl="0" marL="0" rtl="0" algn="l">
              <a:lnSpc>
                <a:spcPct val="115000"/>
              </a:lnSpc>
              <a:spcBef>
                <a:spcPts val="1400"/>
              </a:spcBef>
              <a:spcAft>
                <a:spcPts val="0"/>
              </a:spcAft>
              <a:buNone/>
            </a:pPr>
            <a:r>
              <a:rPr b="1" lang="fr" sz="1300">
                <a:solidFill>
                  <a:schemeClr val="dk2"/>
                </a:solidFill>
                <a:latin typeface="Roboto"/>
                <a:ea typeface="Roboto"/>
                <a:cs typeface="Roboto"/>
                <a:sym typeface="Roboto"/>
              </a:rPr>
              <a:t>Costos Computacionales</a:t>
            </a:r>
            <a:endParaRPr b="1" sz="1300">
              <a:solidFill>
                <a:schemeClr val="dk2"/>
              </a:solidFill>
              <a:latin typeface="Roboto"/>
              <a:ea typeface="Roboto"/>
              <a:cs typeface="Roboto"/>
              <a:sym typeface="Roboto"/>
            </a:endParaRPr>
          </a:p>
          <a:p>
            <a:pPr indent="-298450" lvl="0" marL="457200" rtl="0" algn="l">
              <a:lnSpc>
                <a:spcPct val="115000"/>
              </a:lnSpc>
              <a:spcBef>
                <a:spcPts val="1200"/>
              </a:spcBef>
              <a:spcAft>
                <a:spcPts val="0"/>
              </a:spcAft>
              <a:buClr>
                <a:schemeClr val="dk2"/>
              </a:buClr>
              <a:buSzPts val="1100"/>
              <a:buChar char="●"/>
            </a:pPr>
            <a:r>
              <a:rPr b="1" lang="fr" sz="1100">
                <a:solidFill>
                  <a:schemeClr val="dk2"/>
                </a:solidFill>
                <a:latin typeface="Roboto"/>
                <a:ea typeface="Roboto"/>
                <a:cs typeface="Roboto"/>
                <a:sym typeface="Roboto"/>
              </a:rPr>
              <a:t>Problema:</a:t>
            </a:r>
            <a:r>
              <a:rPr lang="fr" sz="1100">
                <a:solidFill>
                  <a:schemeClr val="dk2"/>
                </a:solidFill>
                <a:latin typeface="Roboto"/>
                <a:ea typeface="Roboto"/>
                <a:cs typeface="Roboto"/>
                <a:sym typeface="Roboto"/>
              </a:rPr>
              <a:t> Modelos grandes requieren recursos intensivos.</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Char char="●"/>
            </a:pPr>
            <a:r>
              <a:rPr b="1" lang="fr" sz="1100">
                <a:solidFill>
                  <a:schemeClr val="dk2"/>
                </a:solidFill>
                <a:latin typeface="Roboto"/>
                <a:ea typeface="Roboto"/>
                <a:cs typeface="Roboto"/>
                <a:sym typeface="Roboto"/>
              </a:rPr>
              <a:t>Solución:</a:t>
            </a:r>
            <a:r>
              <a:rPr lang="fr" sz="1100">
                <a:solidFill>
                  <a:schemeClr val="dk2"/>
                </a:solidFill>
                <a:latin typeface="Roboto"/>
                <a:ea typeface="Roboto"/>
                <a:cs typeface="Roboto"/>
                <a:sym typeface="Roboto"/>
              </a:rPr>
              <a:t> Optimización de parámetros y compresión de modelos</a:t>
            </a:r>
            <a:endParaRPr b="1" sz="13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                         </a:t>
            </a:r>
            <a:r>
              <a:rPr lang="fr"/>
              <a:t>Exploración de modelos  </a:t>
            </a:r>
            <a:endParaRPr/>
          </a:p>
        </p:txBody>
      </p:sp>
      <p:pic>
        <p:nvPicPr>
          <p:cNvPr id="118" name="Google Shape;118;p21"/>
          <p:cNvPicPr preferRelativeResize="0"/>
          <p:nvPr/>
        </p:nvPicPr>
        <p:blipFill>
          <a:blip r:embed="rId3">
            <a:alphaModFix/>
          </a:blip>
          <a:stretch>
            <a:fillRect/>
          </a:stretch>
        </p:blipFill>
        <p:spPr>
          <a:xfrm>
            <a:off x="0" y="1265275"/>
            <a:ext cx="9143999" cy="3878225"/>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